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59" r:id="rId4"/>
    <p:sldId id="263" r:id="rId5"/>
    <p:sldId id="291" r:id="rId6"/>
    <p:sldId id="265" r:id="rId7"/>
    <p:sldId id="264" r:id="rId8"/>
    <p:sldId id="268" r:id="rId9"/>
    <p:sldId id="288" r:id="rId10"/>
    <p:sldId id="287" r:id="rId11"/>
    <p:sldId id="286" r:id="rId12"/>
    <p:sldId id="290" r:id="rId13"/>
    <p:sldId id="269" r:id="rId14"/>
    <p:sldId id="270" r:id="rId15"/>
    <p:sldId id="271" r:id="rId16"/>
    <p:sldId id="306" r:id="rId17"/>
    <p:sldId id="307" r:id="rId18"/>
    <p:sldId id="308" r:id="rId19"/>
    <p:sldId id="272" r:id="rId20"/>
    <p:sldId id="276" r:id="rId21"/>
    <p:sldId id="293" r:id="rId22"/>
    <p:sldId id="294" r:id="rId23"/>
    <p:sldId id="292" r:id="rId24"/>
    <p:sldId id="277" r:id="rId25"/>
    <p:sldId id="279" r:id="rId26"/>
    <p:sldId id="280" r:id="rId27"/>
    <p:sldId id="282" r:id="rId28"/>
    <p:sldId id="283" r:id="rId29"/>
    <p:sldId id="295" r:id="rId30"/>
    <p:sldId id="310" r:id="rId31"/>
    <p:sldId id="278" r:id="rId32"/>
    <p:sldId id="309" r:id="rId33"/>
    <p:sldId id="296" r:id="rId34"/>
    <p:sldId id="326" r:id="rId35"/>
    <p:sldId id="331" r:id="rId36"/>
    <p:sldId id="327" r:id="rId37"/>
    <p:sldId id="328" r:id="rId38"/>
    <p:sldId id="329" r:id="rId39"/>
    <p:sldId id="325" r:id="rId40"/>
    <p:sldId id="297" r:id="rId41"/>
    <p:sldId id="298" r:id="rId42"/>
    <p:sldId id="299" r:id="rId43"/>
    <p:sldId id="333" r:id="rId44"/>
    <p:sldId id="300" r:id="rId45"/>
    <p:sldId id="334" r:id="rId46"/>
    <p:sldId id="301" r:id="rId47"/>
    <p:sldId id="302" r:id="rId48"/>
    <p:sldId id="303" r:id="rId49"/>
    <p:sldId id="332" r:id="rId50"/>
    <p:sldId id="304" r:id="rId51"/>
    <p:sldId id="305" r:id="rId52"/>
    <p:sldId id="312" r:id="rId53"/>
    <p:sldId id="313" r:id="rId54"/>
    <p:sldId id="314" r:id="rId55"/>
    <p:sldId id="315" r:id="rId56"/>
    <p:sldId id="324" r:id="rId57"/>
    <p:sldId id="316" r:id="rId58"/>
    <p:sldId id="335" r:id="rId59"/>
    <p:sldId id="317" r:id="rId60"/>
    <p:sldId id="319" r:id="rId61"/>
    <p:sldId id="321" r:id="rId62"/>
    <p:sldId id="323" r:id="rId63"/>
    <p:sldId id="336" r:id="rId64"/>
    <p:sldId id="337" r:id="rId65"/>
    <p:sldId id="338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3" autoAdjust="0"/>
  </p:normalViewPr>
  <p:slideViewPr>
    <p:cSldViewPr>
      <p:cViewPr>
        <p:scale>
          <a:sx n="120" d="100"/>
          <a:sy n="120" d="100"/>
        </p:scale>
        <p:origin x="-456" y="10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13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FF1D2-81F5-4E94-A8D9-D191BDC9386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A200F8-7333-4D79-8574-8DED3181B4A3}">
      <dgm:prSet phldrT="[텍스트]"/>
      <dgm:spPr/>
      <dgm:t>
        <a:bodyPr/>
        <a:lstStyle/>
        <a:p>
          <a:pPr latinLnBrk="1"/>
          <a:r>
            <a:rPr lang="ko-KR" altLang="en-US" b="1" dirty="0" smtClean="0"/>
            <a:t>각종 센서</a:t>
          </a:r>
          <a:endParaRPr lang="ko-KR" altLang="en-US" b="1" dirty="0"/>
        </a:p>
      </dgm:t>
    </dgm:pt>
    <dgm:pt modelId="{397EEBF8-FF8E-4889-B90C-94C38AEA6EFE}" type="par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1EAF44A8-DC41-481F-AAC1-3DF0BB8507D8}" type="sibTrans" cxnId="{74CB5668-8C3C-469F-BCD3-78A9A46ED019}">
      <dgm:prSet/>
      <dgm:spPr/>
      <dgm:t>
        <a:bodyPr/>
        <a:lstStyle/>
        <a:p>
          <a:pPr latinLnBrk="1"/>
          <a:endParaRPr lang="ko-KR" altLang="en-US"/>
        </a:p>
      </dgm:t>
    </dgm:pt>
    <dgm:pt modelId="{206BB7CF-28BB-4C9B-89BB-638DBA416A42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식물용 </a:t>
          </a:r>
          <a:r>
            <a:rPr lang="en-US" altLang="ko-KR" b="1" dirty="0" smtClean="0"/>
            <a:t>LED</a:t>
          </a:r>
          <a:endParaRPr lang="ko-KR" altLang="en-US" b="1" dirty="0"/>
        </a:p>
      </dgm:t>
    </dgm:pt>
    <dgm:pt modelId="{5B9B3AD3-08BA-4E90-AAD6-5F6A6A2F4DB4}" type="par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DB47CD5-73BD-4A3B-8C23-A2BF56B7DB6F}" type="sibTrans" cxnId="{7EEB69D2-1B87-4695-9F7A-6AA44C812658}">
      <dgm:prSet/>
      <dgm:spPr/>
      <dgm:t>
        <a:bodyPr/>
        <a:lstStyle/>
        <a:p>
          <a:pPr latinLnBrk="1"/>
          <a:endParaRPr lang="ko-KR" altLang="en-US"/>
        </a:p>
      </dgm:t>
    </dgm:pt>
    <dgm:pt modelId="{FCB46CD6-9D19-4A0E-BB5A-8DC1502C7930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스마트폰</a:t>
          </a:r>
          <a:endParaRPr lang="ko-KR" altLang="en-US" b="1" dirty="0"/>
        </a:p>
      </dgm:t>
    </dgm:pt>
    <dgm:pt modelId="{5FC0D5BE-5ADC-44BE-A2A3-909D4F028C24}" type="par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A57A9E6C-B661-4645-A4C6-3F60DDA202CA}" type="sibTrans" cxnId="{A4839DE9-CA58-4B82-9B6A-2EE6B6D7B7B1}">
      <dgm:prSet/>
      <dgm:spPr/>
      <dgm:t>
        <a:bodyPr/>
        <a:lstStyle/>
        <a:p>
          <a:pPr latinLnBrk="1"/>
          <a:endParaRPr lang="ko-KR" altLang="en-US"/>
        </a:p>
      </dgm:t>
    </dgm:pt>
    <dgm:pt modelId="{77192E74-0EDB-4412-B4EA-5522C61ADB73}">
      <dgm:prSet phldrT="[텍스트]"/>
      <dgm:spPr/>
      <dgm:t>
        <a:bodyPr/>
        <a:lstStyle/>
        <a:p>
          <a:pPr latinLnBrk="1"/>
          <a:r>
            <a:rPr lang="ko-KR" altLang="en-US" b="1" dirty="0" smtClean="0"/>
            <a:t>컨트롤러</a:t>
          </a:r>
          <a:endParaRPr lang="en-US" altLang="ko-KR" b="1" dirty="0" smtClean="0"/>
        </a:p>
        <a:p>
          <a:pPr latinLnBrk="1"/>
          <a:r>
            <a:rPr lang="en-US" altLang="ko-KR" b="1" dirty="0" smtClean="0"/>
            <a:t>(</a:t>
          </a:r>
          <a:r>
            <a:rPr lang="ko-KR" altLang="en-US" b="1" dirty="0" err="1" smtClean="0"/>
            <a:t>아두이노보드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8FE499AD-4DCB-4861-B68B-62EA02D165A3}" type="par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59500CFA-A35A-440F-8F80-1C6983DAA5F9}" type="sibTrans" cxnId="{5844278C-7476-42CB-A7DF-3FEC081B08BD}">
      <dgm:prSet/>
      <dgm:spPr/>
      <dgm:t>
        <a:bodyPr/>
        <a:lstStyle/>
        <a:p>
          <a:pPr latinLnBrk="1"/>
          <a:endParaRPr lang="ko-KR" altLang="en-US"/>
        </a:p>
      </dgm:t>
    </dgm:pt>
    <dgm:pt modelId="{FF52D96E-9181-48F1-B955-E9014A34D464}">
      <dgm:prSet phldrT="[텍스트]"/>
      <dgm:spPr/>
      <dgm:t>
        <a:bodyPr/>
        <a:lstStyle/>
        <a:p>
          <a:pPr latinLnBrk="1"/>
          <a:r>
            <a:rPr lang="ko-KR" altLang="en-US" b="1" dirty="0" smtClean="0"/>
            <a:t>워터펌프</a:t>
          </a:r>
          <a:endParaRPr lang="ko-KR" altLang="en-US" b="1" dirty="0"/>
        </a:p>
      </dgm:t>
    </dgm:pt>
    <dgm:pt modelId="{F4807270-E467-4FA0-9045-C3DC25323EB5}" type="par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58CFEAC9-1D8D-4122-AE9D-B5180DDB4216}" type="sibTrans" cxnId="{47B49DA2-4732-422A-B5E9-84AAA541A435}">
      <dgm:prSet/>
      <dgm:spPr/>
      <dgm:t>
        <a:bodyPr/>
        <a:lstStyle/>
        <a:p>
          <a:pPr latinLnBrk="1"/>
          <a:endParaRPr lang="ko-KR" altLang="en-US"/>
        </a:p>
      </dgm:t>
    </dgm:pt>
    <dgm:pt modelId="{861DB517-BA26-4968-BF37-4A4A9857547B}" type="pres">
      <dgm:prSet presAssocID="{802FF1D2-81F5-4E94-A8D9-D191BDC938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A4BE73-E2C3-4714-AC80-0C4D53A5C38B}" type="pres">
      <dgm:prSet presAssocID="{B0A200F8-7333-4D79-8574-8DED3181B4A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176C5-C5DF-4327-8A3A-FE5BA750F338}" type="pres">
      <dgm:prSet presAssocID="{B0A200F8-7333-4D79-8574-8DED3181B4A3}" presName="spNode" presStyleCnt="0"/>
      <dgm:spPr/>
    </dgm:pt>
    <dgm:pt modelId="{FB268BF2-092A-4F0C-998D-B0F304DBE22D}" type="pres">
      <dgm:prSet presAssocID="{1EAF44A8-DC41-481F-AAC1-3DF0BB8507D8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48966C7-7EA2-45BF-8330-DCB46048293B}" type="pres">
      <dgm:prSet presAssocID="{206BB7CF-28BB-4C9B-89BB-638DBA416A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DD573-3536-4995-9B05-F2D22051CB18}" type="pres">
      <dgm:prSet presAssocID="{206BB7CF-28BB-4C9B-89BB-638DBA416A42}" presName="spNode" presStyleCnt="0"/>
      <dgm:spPr/>
    </dgm:pt>
    <dgm:pt modelId="{5286AA4B-348E-4C40-93B2-8C9610A8499A}" type="pres">
      <dgm:prSet presAssocID="{FDB47CD5-73BD-4A3B-8C23-A2BF56B7DB6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FC1B7CC-040A-48B8-BD58-1D078C93DF54}" type="pres">
      <dgm:prSet presAssocID="{FCB46CD6-9D19-4A0E-BB5A-8DC1502C793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3749B2-4D8D-404D-B2F8-AAF7E880CC55}" type="pres">
      <dgm:prSet presAssocID="{FCB46CD6-9D19-4A0E-BB5A-8DC1502C7930}" presName="spNode" presStyleCnt="0"/>
      <dgm:spPr/>
    </dgm:pt>
    <dgm:pt modelId="{75E88B4F-CE41-4ACC-8C3C-96193F318A6A}" type="pres">
      <dgm:prSet presAssocID="{A57A9E6C-B661-4645-A4C6-3F60DDA202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BAC709E-2B81-45A1-80A6-0BDE6138D52B}" type="pres">
      <dgm:prSet presAssocID="{77192E74-0EDB-4412-B4EA-5522C61AD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16C09-22A0-4358-B3F7-93A4C3DCB5AD}" type="pres">
      <dgm:prSet presAssocID="{77192E74-0EDB-4412-B4EA-5522C61ADB73}" presName="spNode" presStyleCnt="0"/>
      <dgm:spPr/>
    </dgm:pt>
    <dgm:pt modelId="{DF362B8A-6E46-43F3-8741-926CEBAB0588}" type="pres">
      <dgm:prSet presAssocID="{59500CFA-A35A-440F-8F80-1C6983DAA5F9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B137A65-3B1C-4980-87BC-B95BEF599CE8}" type="pres">
      <dgm:prSet presAssocID="{FF52D96E-9181-48F1-B955-E9014A34D4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5C42A-B49E-488F-A187-25D90274218D}" type="pres">
      <dgm:prSet presAssocID="{FF52D96E-9181-48F1-B955-E9014A34D464}" presName="spNode" presStyleCnt="0"/>
      <dgm:spPr/>
    </dgm:pt>
    <dgm:pt modelId="{C4E309CD-9ED8-4238-A9A4-65E20EA39559}" type="pres">
      <dgm:prSet presAssocID="{58CFEAC9-1D8D-4122-AE9D-B5180DDB4216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CB5668-8C3C-469F-BCD3-78A9A46ED019}" srcId="{802FF1D2-81F5-4E94-A8D9-D191BDC93867}" destId="{B0A200F8-7333-4D79-8574-8DED3181B4A3}" srcOrd="0" destOrd="0" parTransId="{397EEBF8-FF8E-4889-B90C-94C38AEA6EFE}" sibTransId="{1EAF44A8-DC41-481F-AAC1-3DF0BB8507D8}"/>
    <dgm:cxn modelId="{2E082423-CC97-4074-8AEF-BB428BAFF9BC}" type="presOf" srcId="{206BB7CF-28BB-4C9B-89BB-638DBA416A42}" destId="{048966C7-7EA2-45BF-8330-DCB46048293B}" srcOrd="0" destOrd="0" presId="urn:microsoft.com/office/officeart/2005/8/layout/cycle6"/>
    <dgm:cxn modelId="{F53BBD9C-39EA-4338-9C7D-D2557452C06B}" type="presOf" srcId="{59500CFA-A35A-440F-8F80-1C6983DAA5F9}" destId="{DF362B8A-6E46-43F3-8741-926CEBAB0588}" srcOrd="0" destOrd="0" presId="urn:microsoft.com/office/officeart/2005/8/layout/cycle6"/>
    <dgm:cxn modelId="{A4839DE9-CA58-4B82-9B6A-2EE6B6D7B7B1}" srcId="{802FF1D2-81F5-4E94-A8D9-D191BDC93867}" destId="{FCB46CD6-9D19-4A0E-BB5A-8DC1502C7930}" srcOrd="2" destOrd="0" parTransId="{5FC0D5BE-5ADC-44BE-A2A3-909D4F028C24}" sibTransId="{A57A9E6C-B661-4645-A4C6-3F60DDA202CA}"/>
    <dgm:cxn modelId="{7EEB69D2-1B87-4695-9F7A-6AA44C812658}" srcId="{802FF1D2-81F5-4E94-A8D9-D191BDC93867}" destId="{206BB7CF-28BB-4C9B-89BB-638DBA416A42}" srcOrd="1" destOrd="0" parTransId="{5B9B3AD3-08BA-4E90-AAD6-5F6A6A2F4DB4}" sibTransId="{FDB47CD5-73BD-4A3B-8C23-A2BF56B7DB6F}"/>
    <dgm:cxn modelId="{21DD842B-C363-43F1-B2D4-AAF0B7061049}" type="presOf" srcId="{58CFEAC9-1D8D-4122-AE9D-B5180DDB4216}" destId="{C4E309CD-9ED8-4238-A9A4-65E20EA39559}" srcOrd="0" destOrd="0" presId="urn:microsoft.com/office/officeart/2005/8/layout/cycle6"/>
    <dgm:cxn modelId="{7043E6F0-668F-4F2D-8E15-A05F73B8FF0C}" type="presOf" srcId="{77192E74-0EDB-4412-B4EA-5522C61ADB73}" destId="{CBAC709E-2B81-45A1-80A6-0BDE6138D52B}" srcOrd="0" destOrd="0" presId="urn:microsoft.com/office/officeart/2005/8/layout/cycle6"/>
    <dgm:cxn modelId="{5844278C-7476-42CB-A7DF-3FEC081B08BD}" srcId="{802FF1D2-81F5-4E94-A8D9-D191BDC93867}" destId="{77192E74-0EDB-4412-B4EA-5522C61ADB73}" srcOrd="3" destOrd="0" parTransId="{8FE499AD-4DCB-4861-B68B-62EA02D165A3}" sibTransId="{59500CFA-A35A-440F-8F80-1C6983DAA5F9}"/>
    <dgm:cxn modelId="{7BD47893-BDE9-402F-991A-B7952E89E5CE}" type="presOf" srcId="{B0A200F8-7333-4D79-8574-8DED3181B4A3}" destId="{82A4BE73-E2C3-4714-AC80-0C4D53A5C38B}" srcOrd="0" destOrd="0" presId="urn:microsoft.com/office/officeart/2005/8/layout/cycle6"/>
    <dgm:cxn modelId="{7DB376B9-CF31-4A13-A7BD-1ED07829EFD1}" type="presOf" srcId="{FF52D96E-9181-48F1-B955-E9014A34D464}" destId="{AB137A65-3B1C-4980-87BC-B95BEF599CE8}" srcOrd="0" destOrd="0" presId="urn:microsoft.com/office/officeart/2005/8/layout/cycle6"/>
    <dgm:cxn modelId="{88064E83-3C5A-476C-A8C3-7CFDBC34941C}" type="presOf" srcId="{FCB46CD6-9D19-4A0E-BB5A-8DC1502C7930}" destId="{DFC1B7CC-040A-48B8-BD58-1D078C93DF54}" srcOrd="0" destOrd="0" presId="urn:microsoft.com/office/officeart/2005/8/layout/cycle6"/>
    <dgm:cxn modelId="{659F4D3A-7889-4A94-B34D-6AFA116DB1DF}" type="presOf" srcId="{FDB47CD5-73BD-4A3B-8C23-A2BF56B7DB6F}" destId="{5286AA4B-348E-4C40-93B2-8C9610A8499A}" srcOrd="0" destOrd="0" presId="urn:microsoft.com/office/officeart/2005/8/layout/cycle6"/>
    <dgm:cxn modelId="{1E4BAAF9-485D-48CF-A768-B2BC93A29441}" type="presOf" srcId="{A57A9E6C-B661-4645-A4C6-3F60DDA202CA}" destId="{75E88B4F-CE41-4ACC-8C3C-96193F318A6A}" srcOrd="0" destOrd="0" presId="urn:microsoft.com/office/officeart/2005/8/layout/cycle6"/>
    <dgm:cxn modelId="{DFBEC92F-D168-4B02-B258-44C661C40700}" type="presOf" srcId="{1EAF44A8-DC41-481F-AAC1-3DF0BB8507D8}" destId="{FB268BF2-092A-4F0C-998D-B0F304DBE22D}" srcOrd="0" destOrd="0" presId="urn:microsoft.com/office/officeart/2005/8/layout/cycle6"/>
    <dgm:cxn modelId="{47B49DA2-4732-422A-B5E9-84AAA541A435}" srcId="{802FF1D2-81F5-4E94-A8D9-D191BDC93867}" destId="{FF52D96E-9181-48F1-B955-E9014A34D464}" srcOrd="4" destOrd="0" parTransId="{F4807270-E467-4FA0-9045-C3DC25323EB5}" sibTransId="{58CFEAC9-1D8D-4122-AE9D-B5180DDB4216}"/>
    <dgm:cxn modelId="{6D8F2E83-118E-4362-B2D0-FC33E5942895}" type="presOf" srcId="{802FF1D2-81F5-4E94-A8D9-D191BDC93867}" destId="{861DB517-BA26-4968-BF37-4A4A9857547B}" srcOrd="0" destOrd="0" presId="urn:microsoft.com/office/officeart/2005/8/layout/cycle6"/>
    <dgm:cxn modelId="{407E5FE2-A990-4745-85B6-1483A9F88829}" type="presParOf" srcId="{861DB517-BA26-4968-BF37-4A4A9857547B}" destId="{82A4BE73-E2C3-4714-AC80-0C4D53A5C38B}" srcOrd="0" destOrd="0" presId="urn:microsoft.com/office/officeart/2005/8/layout/cycle6"/>
    <dgm:cxn modelId="{5DE32D83-5507-4C03-B070-606D084FECDB}" type="presParOf" srcId="{861DB517-BA26-4968-BF37-4A4A9857547B}" destId="{DF5176C5-C5DF-4327-8A3A-FE5BA750F338}" srcOrd="1" destOrd="0" presId="urn:microsoft.com/office/officeart/2005/8/layout/cycle6"/>
    <dgm:cxn modelId="{B04D090F-18A2-42CE-8F38-011CFAFF6E5D}" type="presParOf" srcId="{861DB517-BA26-4968-BF37-4A4A9857547B}" destId="{FB268BF2-092A-4F0C-998D-B0F304DBE22D}" srcOrd="2" destOrd="0" presId="urn:microsoft.com/office/officeart/2005/8/layout/cycle6"/>
    <dgm:cxn modelId="{6C983B79-D7B3-419E-8DD8-1051F76E474A}" type="presParOf" srcId="{861DB517-BA26-4968-BF37-4A4A9857547B}" destId="{048966C7-7EA2-45BF-8330-DCB46048293B}" srcOrd="3" destOrd="0" presId="urn:microsoft.com/office/officeart/2005/8/layout/cycle6"/>
    <dgm:cxn modelId="{468157E7-1A5E-4B87-859F-CD0741387985}" type="presParOf" srcId="{861DB517-BA26-4968-BF37-4A4A9857547B}" destId="{823DD573-3536-4995-9B05-F2D22051CB18}" srcOrd="4" destOrd="0" presId="urn:microsoft.com/office/officeart/2005/8/layout/cycle6"/>
    <dgm:cxn modelId="{F56D5B67-4D93-4C7A-919A-1A68CCCBB817}" type="presParOf" srcId="{861DB517-BA26-4968-BF37-4A4A9857547B}" destId="{5286AA4B-348E-4C40-93B2-8C9610A8499A}" srcOrd="5" destOrd="0" presId="urn:microsoft.com/office/officeart/2005/8/layout/cycle6"/>
    <dgm:cxn modelId="{BF7C4FA4-C7DC-45F9-B1D7-F3C4C95EFCC2}" type="presParOf" srcId="{861DB517-BA26-4968-BF37-4A4A9857547B}" destId="{DFC1B7CC-040A-48B8-BD58-1D078C93DF54}" srcOrd="6" destOrd="0" presId="urn:microsoft.com/office/officeart/2005/8/layout/cycle6"/>
    <dgm:cxn modelId="{B58E7EB7-2F77-440D-AC72-3A1C8288711C}" type="presParOf" srcId="{861DB517-BA26-4968-BF37-4A4A9857547B}" destId="{AC3749B2-4D8D-404D-B2F8-AAF7E880CC55}" srcOrd="7" destOrd="0" presId="urn:microsoft.com/office/officeart/2005/8/layout/cycle6"/>
    <dgm:cxn modelId="{34F7FB28-E0CF-4AD2-B682-A77109C5B1C5}" type="presParOf" srcId="{861DB517-BA26-4968-BF37-4A4A9857547B}" destId="{75E88B4F-CE41-4ACC-8C3C-96193F318A6A}" srcOrd="8" destOrd="0" presId="urn:microsoft.com/office/officeart/2005/8/layout/cycle6"/>
    <dgm:cxn modelId="{46236A23-C6EF-445F-9251-E18DE377CB2A}" type="presParOf" srcId="{861DB517-BA26-4968-BF37-4A4A9857547B}" destId="{CBAC709E-2B81-45A1-80A6-0BDE6138D52B}" srcOrd="9" destOrd="0" presId="urn:microsoft.com/office/officeart/2005/8/layout/cycle6"/>
    <dgm:cxn modelId="{D2B5860A-D9F4-416D-B42B-70F0B017165A}" type="presParOf" srcId="{861DB517-BA26-4968-BF37-4A4A9857547B}" destId="{DE016C09-22A0-4358-B3F7-93A4C3DCB5AD}" srcOrd="10" destOrd="0" presId="urn:microsoft.com/office/officeart/2005/8/layout/cycle6"/>
    <dgm:cxn modelId="{6046E6AF-43BC-44F6-A844-5AD4359A93C0}" type="presParOf" srcId="{861DB517-BA26-4968-BF37-4A4A9857547B}" destId="{DF362B8A-6E46-43F3-8741-926CEBAB0588}" srcOrd="11" destOrd="0" presId="urn:microsoft.com/office/officeart/2005/8/layout/cycle6"/>
    <dgm:cxn modelId="{B1A7053F-E2BC-46F5-A3F0-9095C8FDDA45}" type="presParOf" srcId="{861DB517-BA26-4968-BF37-4A4A9857547B}" destId="{AB137A65-3B1C-4980-87BC-B95BEF599CE8}" srcOrd="12" destOrd="0" presId="urn:microsoft.com/office/officeart/2005/8/layout/cycle6"/>
    <dgm:cxn modelId="{40FA94BA-03C8-4ABB-A4C6-029A811BAD84}" type="presParOf" srcId="{861DB517-BA26-4968-BF37-4A4A9857547B}" destId="{4E05C42A-B49E-488F-A187-25D90274218D}" srcOrd="13" destOrd="0" presId="urn:microsoft.com/office/officeart/2005/8/layout/cycle6"/>
    <dgm:cxn modelId="{0D2F9E61-454D-4492-A69B-B005E24E165B}" type="presParOf" srcId="{861DB517-BA26-4968-BF37-4A4A9857547B}" destId="{C4E309CD-9ED8-4238-A9A4-65E20EA3955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570A2-BA71-45DD-93C2-2CD0817C9F8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BF1D735-2147-47BB-8FA8-C026D8655F3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식물인식 인공지능 프로그램</a:t>
          </a:r>
          <a:endParaRPr lang="ko-KR" altLang="en-US" sz="1100" b="1" dirty="0"/>
        </a:p>
      </dgm:t>
    </dgm:pt>
    <dgm:pt modelId="{5B8F6770-1309-4D81-A40B-CE0078144FD5}" type="par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1B90C1C1-EE55-4C5F-AFB1-0B62A1FC5AD2}" type="sibTrans" cxnId="{DD2843B8-2196-4DC2-BD14-8F88D0D34104}">
      <dgm:prSet/>
      <dgm:spPr/>
      <dgm:t>
        <a:bodyPr/>
        <a:lstStyle/>
        <a:p>
          <a:pPr latinLnBrk="1"/>
          <a:endParaRPr lang="ko-KR" altLang="en-US"/>
        </a:p>
      </dgm:t>
    </dgm:pt>
    <dgm:pt modelId="{2C28D805-A042-4075-BB10-A53C0EA86310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전용 스마트 폰 </a:t>
          </a:r>
          <a:r>
            <a:rPr lang="en-US" altLang="ko-KR" sz="1100" b="1" dirty="0" smtClean="0"/>
            <a:t>App </a:t>
          </a:r>
          <a:endParaRPr lang="ko-KR" altLang="en-US" sz="1100" b="1" dirty="0"/>
        </a:p>
      </dgm:t>
    </dgm:pt>
    <dgm:pt modelId="{670981E9-388D-4D71-A58C-2DD553F7CAF5}" type="par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B8E96C84-FCF2-4348-BD5D-E8C9833704D6}" type="sibTrans" cxnId="{421EBA0B-868D-4A5F-A8FF-836E52D094CE}">
      <dgm:prSet/>
      <dgm:spPr/>
      <dgm:t>
        <a:bodyPr/>
        <a:lstStyle/>
        <a:p>
          <a:pPr latinLnBrk="1"/>
          <a:endParaRPr lang="ko-KR" altLang="en-US"/>
        </a:p>
      </dgm:t>
    </dgm:pt>
    <dgm:pt modelId="{D0B6B255-6D17-482C-ADE9-E50FDFEDBF3B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각종 센서</a:t>
          </a:r>
          <a:r>
            <a:rPr lang="en-US" altLang="ko-KR" sz="1100" b="1" dirty="0" smtClean="0"/>
            <a:t>, LED, </a:t>
          </a:r>
          <a:r>
            <a:rPr lang="ko-KR" altLang="en-US" sz="1100" b="1" dirty="0" smtClean="0"/>
            <a:t>워터펌프 제어 프로그램</a:t>
          </a:r>
          <a:endParaRPr lang="ko-KR" altLang="en-US" sz="1100" b="1" dirty="0"/>
        </a:p>
      </dgm:t>
    </dgm:pt>
    <dgm:pt modelId="{BAFC988A-D9B6-4CCD-96B7-A9AFAF91D204}" type="par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161D5E5D-43D9-47DE-AF94-2B0CE532D687}" type="sibTrans" cxnId="{82133AA8-F7DC-4701-86F3-CD546DD0C5C1}">
      <dgm:prSet/>
      <dgm:spPr/>
      <dgm:t>
        <a:bodyPr/>
        <a:lstStyle/>
        <a:p>
          <a:pPr latinLnBrk="1"/>
          <a:endParaRPr lang="ko-KR" altLang="en-US"/>
        </a:p>
      </dgm:t>
    </dgm:pt>
    <dgm:pt modelId="{C3CEA194-7908-46E9-8D79-67B39FBFEA30}" type="pres">
      <dgm:prSet presAssocID="{733570A2-BA71-45DD-93C2-2CD0817C9F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79639-9064-41D1-8D76-7E941CB56FAC}" type="pres">
      <dgm:prSet presAssocID="{3BF1D735-2147-47BB-8FA8-C026D8655F3A}" presName="parentLin" presStyleCnt="0"/>
      <dgm:spPr/>
    </dgm:pt>
    <dgm:pt modelId="{72A7FB31-E08D-444B-8CED-D22503F2314B}" type="pres">
      <dgm:prSet presAssocID="{3BF1D735-2147-47BB-8FA8-C026D8655F3A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1131F44-7A2B-459F-A58F-1AC4B3D30160}" type="pres">
      <dgm:prSet presAssocID="{3BF1D735-2147-47BB-8FA8-C026D8655F3A}" presName="parentText" presStyleLbl="node1" presStyleIdx="0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DA50F-4FE4-4CF3-A4DA-B9C77ACBBE97}" type="pres">
      <dgm:prSet presAssocID="{3BF1D735-2147-47BB-8FA8-C026D8655F3A}" presName="negativeSpace" presStyleCnt="0"/>
      <dgm:spPr/>
    </dgm:pt>
    <dgm:pt modelId="{4281269A-0A6B-4C0D-9221-3F6DD19EF2F5}" type="pres">
      <dgm:prSet presAssocID="{3BF1D735-2147-47BB-8FA8-C026D8655F3A}" presName="childText" presStyleLbl="conFgAcc1" presStyleIdx="0" presStyleCnt="3">
        <dgm:presLayoutVars>
          <dgm:bulletEnabled val="1"/>
        </dgm:presLayoutVars>
      </dgm:prSet>
      <dgm:spPr/>
    </dgm:pt>
    <dgm:pt modelId="{8330F73A-C686-44BD-A880-4C0640586967}" type="pres">
      <dgm:prSet presAssocID="{1B90C1C1-EE55-4C5F-AFB1-0B62A1FC5AD2}" presName="spaceBetweenRectangles" presStyleCnt="0"/>
      <dgm:spPr/>
    </dgm:pt>
    <dgm:pt modelId="{D7B1C2FF-763B-4647-AB5C-2C1399EA68B2}" type="pres">
      <dgm:prSet presAssocID="{2C28D805-A042-4075-BB10-A53C0EA86310}" presName="parentLin" presStyleCnt="0"/>
      <dgm:spPr/>
    </dgm:pt>
    <dgm:pt modelId="{028359DA-7FE6-4CE5-B9B3-D9767A85687F}" type="pres">
      <dgm:prSet presAssocID="{2C28D805-A042-4075-BB10-A53C0EA8631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617D1D-E71D-4021-A2AD-1A19E270B4A4}" type="pres">
      <dgm:prSet presAssocID="{2C28D805-A042-4075-BB10-A53C0EA86310}" presName="parentText" presStyleLbl="node1" presStyleIdx="1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453DA7-2D19-4FC7-A25D-CF0D52F7D47B}" type="pres">
      <dgm:prSet presAssocID="{2C28D805-A042-4075-BB10-A53C0EA86310}" presName="negativeSpace" presStyleCnt="0"/>
      <dgm:spPr/>
    </dgm:pt>
    <dgm:pt modelId="{54A4C388-8039-46A7-BF63-94F9FDA8254B}" type="pres">
      <dgm:prSet presAssocID="{2C28D805-A042-4075-BB10-A53C0EA86310}" presName="childText" presStyleLbl="conFgAcc1" presStyleIdx="1" presStyleCnt="3">
        <dgm:presLayoutVars>
          <dgm:bulletEnabled val="1"/>
        </dgm:presLayoutVars>
      </dgm:prSet>
      <dgm:spPr/>
    </dgm:pt>
    <dgm:pt modelId="{DC25BD31-A6D1-4253-B168-207890E8AC54}" type="pres">
      <dgm:prSet presAssocID="{B8E96C84-FCF2-4348-BD5D-E8C9833704D6}" presName="spaceBetweenRectangles" presStyleCnt="0"/>
      <dgm:spPr/>
    </dgm:pt>
    <dgm:pt modelId="{ADE0FCC9-AC0A-472C-A742-08CFF3033A7B}" type="pres">
      <dgm:prSet presAssocID="{D0B6B255-6D17-482C-ADE9-E50FDFEDBF3B}" presName="parentLin" presStyleCnt="0"/>
      <dgm:spPr/>
    </dgm:pt>
    <dgm:pt modelId="{8E8F3E67-D10B-4500-B218-2F3F5B7E6602}" type="pres">
      <dgm:prSet presAssocID="{D0B6B255-6D17-482C-ADE9-E50FDFEDBF3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80B02CA-F00E-4167-BF17-D0C510AFBC72}" type="pres">
      <dgm:prSet presAssocID="{D0B6B255-6D17-482C-ADE9-E50FDFEDBF3B}" presName="parentText" presStyleLbl="node1" presStyleIdx="2" presStyleCnt="3" custScaleX="11671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DA9B4D-E2D4-4B65-B226-D79478EF2059}" type="pres">
      <dgm:prSet presAssocID="{D0B6B255-6D17-482C-ADE9-E50FDFEDBF3B}" presName="negativeSpace" presStyleCnt="0"/>
      <dgm:spPr/>
    </dgm:pt>
    <dgm:pt modelId="{050808E7-BD9B-4DF8-9A2B-83590B9A440A}" type="pres">
      <dgm:prSet presAssocID="{D0B6B255-6D17-482C-ADE9-E50FDFEDBF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1EBA0B-868D-4A5F-A8FF-836E52D094CE}" srcId="{733570A2-BA71-45DD-93C2-2CD0817C9F82}" destId="{2C28D805-A042-4075-BB10-A53C0EA86310}" srcOrd="1" destOrd="0" parTransId="{670981E9-388D-4D71-A58C-2DD553F7CAF5}" sibTransId="{B8E96C84-FCF2-4348-BD5D-E8C9833704D6}"/>
    <dgm:cxn modelId="{88FABD56-2C94-462B-8AC6-173D955CA7B8}" type="presOf" srcId="{2C28D805-A042-4075-BB10-A53C0EA86310}" destId="{028359DA-7FE6-4CE5-B9B3-D9767A85687F}" srcOrd="0" destOrd="0" presId="urn:microsoft.com/office/officeart/2005/8/layout/list1"/>
    <dgm:cxn modelId="{BC02EAD3-907F-4D5A-A8EB-FA653F374CB4}" type="presOf" srcId="{3BF1D735-2147-47BB-8FA8-C026D8655F3A}" destId="{51131F44-7A2B-459F-A58F-1AC4B3D30160}" srcOrd="1" destOrd="0" presId="urn:microsoft.com/office/officeart/2005/8/layout/list1"/>
    <dgm:cxn modelId="{DE41D1F4-75CE-4970-B115-713B1C5D06C3}" type="presOf" srcId="{733570A2-BA71-45DD-93C2-2CD0817C9F82}" destId="{C3CEA194-7908-46E9-8D79-67B39FBFEA30}" srcOrd="0" destOrd="0" presId="urn:microsoft.com/office/officeart/2005/8/layout/list1"/>
    <dgm:cxn modelId="{7DA41CAD-2679-475B-8AE6-8F524751CA1A}" type="presOf" srcId="{3BF1D735-2147-47BB-8FA8-C026D8655F3A}" destId="{72A7FB31-E08D-444B-8CED-D22503F2314B}" srcOrd="0" destOrd="0" presId="urn:microsoft.com/office/officeart/2005/8/layout/list1"/>
    <dgm:cxn modelId="{357DBEA5-7AAC-43DD-AFAF-0B0FF7118DD8}" type="presOf" srcId="{D0B6B255-6D17-482C-ADE9-E50FDFEDBF3B}" destId="{8E8F3E67-D10B-4500-B218-2F3F5B7E6602}" srcOrd="0" destOrd="0" presId="urn:microsoft.com/office/officeart/2005/8/layout/list1"/>
    <dgm:cxn modelId="{DD2843B8-2196-4DC2-BD14-8F88D0D34104}" srcId="{733570A2-BA71-45DD-93C2-2CD0817C9F82}" destId="{3BF1D735-2147-47BB-8FA8-C026D8655F3A}" srcOrd="0" destOrd="0" parTransId="{5B8F6770-1309-4D81-A40B-CE0078144FD5}" sibTransId="{1B90C1C1-EE55-4C5F-AFB1-0B62A1FC5AD2}"/>
    <dgm:cxn modelId="{82133AA8-F7DC-4701-86F3-CD546DD0C5C1}" srcId="{733570A2-BA71-45DD-93C2-2CD0817C9F82}" destId="{D0B6B255-6D17-482C-ADE9-E50FDFEDBF3B}" srcOrd="2" destOrd="0" parTransId="{BAFC988A-D9B6-4CCD-96B7-A9AFAF91D204}" sibTransId="{161D5E5D-43D9-47DE-AF94-2B0CE532D687}"/>
    <dgm:cxn modelId="{D02EBEDF-F2DB-4875-BAA8-48B5E2EF0517}" type="presOf" srcId="{2C28D805-A042-4075-BB10-A53C0EA86310}" destId="{54617D1D-E71D-4021-A2AD-1A19E270B4A4}" srcOrd="1" destOrd="0" presId="urn:microsoft.com/office/officeart/2005/8/layout/list1"/>
    <dgm:cxn modelId="{593EB12A-0CCE-4D7A-81AD-0CD0D33CCA13}" type="presOf" srcId="{D0B6B255-6D17-482C-ADE9-E50FDFEDBF3B}" destId="{A80B02CA-F00E-4167-BF17-D0C510AFBC72}" srcOrd="1" destOrd="0" presId="urn:microsoft.com/office/officeart/2005/8/layout/list1"/>
    <dgm:cxn modelId="{D5D4FCE7-05FB-4E1E-89B3-33B76DD1D43A}" type="presParOf" srcId="{C3CEA194-7908-46E9-8D79-67B39FBFEA30}" destId="{7E279639-9064-41D1-8D76-7E941CB56FAC}" srcOrd="0" destOrd="0" presId="urn:microsoft.com/office/officeart/2005/8/layout/list1"/>
    <dgm:cxn modelId="{F4492CFC-5972-4115-8581-852F71EEF61C}" type="presParOf" srcId="{7E279639-9064-41D1-8D76-7E941CB56FAC}" destId="{72A7FB31-E08D-444B-8CED-D22503F2314B}" srcOrd="0" destOrd="0" presId="urn:microsoft.com/office/officeart/2005/8/layout/list1"/>
    <dgm:cxn modelId="{B8D90745-BD97-4DAF-8208-252B7AFDF4AD}" type="presParOf" srcId="{7E279639-9064-41D1-8D76-7E941CB56FAC}" destId="{51131F44-7A2B-459F-A58F-1AC4B3D30160}" srcOrd="1" destOrd="0" presId="urn:microsoft.com/office/officeart/2005/8/layout/list1"/>
    <dgm:cxn modelId="{12B36FFC-2AB0-4E9A-8D94-12D6A959B248}" type="presParOf" srcId="{C3CEA194-7908-46E9-8D79-67B39FBFEA30}" destId="{A11DA50F-4FE4-4CF3-A4DA-B9C77ACBBE97}" srcOrd="1" destOrd="0" presId="urn:microsoft.com/office/officeart/2005/8/layout/list1"/>
    <dgm:cxn modelId="{B6DF9BBF-C7B2-4C83-8467-62EDD4CB3860}" type="presParOf" srcId="{C3CEA194-7908-46E9-8D79-67B39FBFEA30}" destId="{4281269A-0A6B-4C0D-9221-3F6DD19EF2F5}" srcOrd="2" destOrd="0" presId="urn:microsoft.com/office/officeart/2005/8/layout/list1"/>
    <dgm:cxn modelId="{3644DF71-5AAA-4CE6-938D-4C98D712E2D5}" type="presParOf" srcId="{C3CEA194-7908-46E9-8D79-67B39FBFEA30}" destId="{8330F73A-C686-44BD-A880-4C0640586967}" srcOrd="3" destOrd="0" presId="urn:microsoft.com/office/officeart/2005/8/layout/list1"/>
    <dgm:cxn modelId="{CC16E633-3BD8-41EE-8473-63BE353703EB}" type="presParOf" srcId="{C3CEA194-7908-46E9-8D79-67B39FBFEA30}" destId="{D7B1C2FF-763B-4647-AB5C-2C1399EA68B2}" srcOrd="4" destOrd="0" presId="urn:microsoft.com/office/officeart/2005/8/layout/list1"/>
    <dgm:cxn modelId="{7A36548B-B52F-40EB-95E7-AFB797A22454}" type="presParOf" srcId="{D7B1C2FF-763B-4647-AB5C-2C1399EA68B2}" destId="{028359DA-7FE6-4CE5-B9B3-D9767A85687F}" srcOrd="0" destOrd="0" presId="urn:microsoft.com/office/officeart/2005/8/layout/list1"/>
    <dgm:cxn modelId="{97B7DB8A-D545-4517-BFEC-A3A748AD450B}" type="presParOf" srcId="{D7B1C2FF-763B-4647-AB5C-2C1399EA68B2}" destId="{54617D1D-E71D-4021-A2AD-1A19E270B4A4}" srcOrd="1" destOrd="0" presId="urn:microsoft.com/office/officeart/2005/8/layout/list1"/>
    <dgm:cxn modelId="{F00AFE7C-0940-4F51-B36B-3BE4FABFC81E}" type="presParOf" srcId="{C3CEA194-7908-46E9-8D79-67B39FBFEA30}" destId="{EA453DA7-2D19-4FC7-A25D-CF0D52F7D47B}" srcOrd="5" destOrd="0" presId="urn:microsoft.com/office/officeart/2005/8/layout/list1"/>
    <dgm:cxn modelId="{F0C4DB57-289D-470F-9194-80020C4A04CC}" type="presParOf" srcId="{C3CEA194-7908-46E9-8D79-67B39FBFEA30}" destId="{54A4C388-8039-46A7-BF63-94F9FDA8254B}" srcOrd="6" destOrd="0" presId="urn:microsoft.com/office/officeart/2005/8/layout/list1"/>
    <dgm:cxn modelId="{9E979B40-0092-486E-8627-923B80CCD8E0}" type="presParOf" srcId="{C3CEA194-7908-46E9-8D79-67B39FBFEA30}" destId="{DC25BD31-A6D1-4253-B168-207890E8AC54}" srcOrd="7" destOrd="0" presId="urn:microsoft.com/office/officeart/2005/8/layout/list1"/>
    <dgm:cxn modelId="{B4A64028-2D8A-4575-9648-752E5C66611D}" type="presParOf" srcId="{C3CEA194-7908-46E9-8D79-67B39FBFEA30}" destId="{ADE0FCC9-AC0A-472C-A742-08CFF3033A7B}" srcOrd="8" destOrd="0" presId="urn:microsoft.com/office/officeart/2005/8/layout/list1"/>
    <dgm:cxn modelId="{8A5E77DD-917A-48F6-9DE1-587F92202091}" type="presParOf" srcId="{ADE0FCC9-AC0A-472C-A742-08CFF3033A7B}" destId="{8E8F3E67-D10B-4500-B218-2F3F5B7E6602}" srcOrd="0" destOrd="0" presId="urn:microsoft.com/office/officeart/2005/8/layout/list1"/>
    <dgm:cxn modelId="{7E8B5540-9236-4C58-AEAA-DA3E742F297C}" type="presParOf" srcId="{ADE0FCC9-AC0A-472C-A742-08CFF3033A7B}" destId="{A80B02CA-F00E-4167-BF17-D0C510AFBC72}" srcOrd="1" destOrd="0" presId="urn:microsoft.com/office/officeart/2005/8/layout/list1"/>
    <dgm:cxn modelId="{F61D2781-EDFB-4E0E-A12E-5F9398A00A63}" type="presParOf" srcId="{C3CEA194-7908-46E9-8D79-67B39FBFEA30}" destId="{6EDA9B4D-E2D4-4B65-B226-D79478EF2059}" srcOrd="9" destOrd="0" presId="urn:microsoft.com/office/officeart/2005/8/layout/list1"/>
    <dgm:cxn modelId="{5F262B53-AC84-4701-8D58-7417D904421B}" type="presParOf" srcId="{C3CEA194-7908-46E9-8D79-67B39FBFEA30}" destId="{050808E7-BD9B-4DF8-9A2B-83590B9A44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4BE73-E2C3-4714-AC80-0C4D53A5C38B}">
      <dsp:nvSpPr>
        <dsp:cNvPr id="0" name=""/>
        <dsp:cNvSpPr/>
      </dsp:nvSpPr>
      <dsp:spPr>
        <a:xfrm>
          <a:off x="1131916" y="454"/>
          <a:ext cx="856174" cy="5565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각종 센서</a:t>
          </a:r>
          <a:endParaRPr lang="ko-KR" altLang="en-US" sz="900" b="1" kern="1200" dirty="0"/>
        </a:p>
      </dsp:txBody>
      <dsp:txXfrm>
        <a:off x="1159083" y="27621"/>
        <a:ext cx="801840" cy="502179"/>
      </dsp:txXfrm>
    </dsp:sp>
    <dsp:sp modelId="{FB268BF2-092A-4F0C-998D-B0F304DBE22D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547062" y="88089"/>
              </a:moveTo>
              <a:arcTo wR="1113078" hR="1113078" stAng="17576879" swAng="196414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966C7-7EA2-45BF-8330-DCB46048293B}">
      <dsp:nvSpPr>
        <dsp:cNvPr id="0" name=""/>
        <dsp:cNvSpPr/>
      </dsp:nvSpPr>
      <dsp:spPr>
        <a:xfrm>
          <a:off x="2190517" y="769573"/>
          <a:ext cx="856174" cy="5565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식물용 </a:t>
          </a:r>
          <a:r>
            <a:rPr lang="en-US" altLang="ko-KR" sz="900" b="1" kern="1200" dirty="0" smtClean="0"/>
            <a:t>LED</a:t>
          </a:r>
          <a:endParaRPr lang="ko-KR" altLang="en-US" sz="900" b="1" kern="1200" dirty="0"/>
        </a:p>
      </dsp:txBody>
      <dsp:txXfrm>
        <a:off x="2217684" y="796740"/>
        <a:ext cx="801840" cy="502179"/>
      </dsp:txXfrm>
    </dsp:sp>
    <dsp:sp modelId="{5286AA4B-348E-4C40-93B2-8C9610A8499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2224614" y="1054496"/>
              </a:moveTo>
              <a:arcTo wR="1113078" hR="1113078" stAng="21418984" swAng="21983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1B7CC-040A-48B8-BD58-1D078C93DF54}">
      <dsp:nvSpPr>
        <dsp:cNvPr id="0" name=""/>
        <dsp:cNvSpPr/>
      </dsp:nvSpPr>
      <dsp:spPr>
        <a:xfrm>
          <a:off x="1786168" y="2014032"/>
          <a:ext cx="856174" cy="5565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err="1" smtClean="0"/>
            <a:t>스마트폰</a:t>
          </a:r>
          <a:endParaRPr lang="ko-KR" altLang="en-US" sz="900" b="1" kern="1200" dirty="0"/>
        </a:p>
      </dsp:txBody>
      <dsp:txXfrm>
        <a:off x="1813335" y="2041199"/>
        <a:ext cx="801840" cy="502179"/>
      </dsp:txXfrm>
    </dsp:sp>
    <dsp:sp modelId="{75E88B4F-CE41-4ACC-8C3C-96193F318A6A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334811" y="2203848"/>
              </a:moveTo>
              <a:arcTo wR="1113078" hR="1113078" stAng="4710564" swAng="137887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C709E-2B81-45A1-80A6-0BDE6138D52B}">
      <dsp:nvSpPr>
        <dsp:cNvPr id="0" name=""/>
        <dsp:cNvSpPr/>
      </dsp:nvSpPr>
      <dsp:spPr>
        <a:xfrm>
          <a:off x="477665" y="2014032"/>
          <a:ext cx="856174" cy="5565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컨트롤러</a:t>
          </a:r>
          <a:endParaRPr lang="en-US" altLang="ko-KR" sz="900" b="1" kern="1200" dirty="0" smtClean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1" kern="1200" dirty="0" smtClean="0"/>
            <a:t>(</a:t>
          </a:r>
          <a:r>
            <a:rPr lang="ko-KR" altLang="en-US" sz="900" b="1" kern="1200" dirty="0" err="1" smtClean="0"/>
            <a:t>아두이노보드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</dsp:txBody>
      <dsp:txXfrm>
        <a:off x="504832" y="2041199"/>
        <a:ext cx="801840" cy="502179"/>
      </dsp:txXfrm>
    </dsp:sp>
    <dsp:sp modelId="{DF362B8A-6E46-43F3-8741-926CEBAB0588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86203" y="1729394"/>
              </a:moveTo>
              <a:arcTo wR="1113078" hR="1113078" stAng="8782709" swAng="21983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37A65-3B1C-4980-87BC-B95BEF599CE8}">
      <dsp:nvSpPr>
        <dsp:cNvPr id="0" name=""/>
        <dsp:cNvSpPr/>
      </dsp:nvSpPr>
      <dsp:spPr>
        <a:xfrm>
          <a:off x="73316" y="769573"/>
          <a:ext cx="856174" cy="55651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 smtClean="0"/>
            <a:t>워터펌프</a:t>
          </a:r>
          <a:endParaRPr lang="ko-KR" altLang="en-US" sz="900" b="1" kern="1200" dirty="0"/>
        </a:p>
      </dsp:txBody>
      <dsp:txXfrm>
        <a:off x="100483" y="796740"/>
        <a:ext cx="801840" cy="502179"/>
      </dsp:txXfrm>
    </dsp:sp>
    <dsp:sp modelId="{C4E309CD-9ED8-4238-A9A4-65E20EA39559}">
      <dsp:nvSpPr>
        <dsp:cNvPr id="0" name=""/>
        <dsp:cNvSpPr/>
      </dsp:nvSpPr>
      <dsp:spPr>
        <a:xfrm>
          <a:off x="446925" y="278711"/>
          <a:ext cx="2226157" cy="2226157"/>
        </a:xfrm>
        <a:custGeom>
          <a:avLst/>
          <a:gdLst/>
          <a:ahLst/>
          <a:cxnLst/>
          <a:rect l="0" t="0" r="0" b="0"/>
          <a:pathLst>
            <a:path>
              <a:moveTo>
                <a:pt x="193744" y="485568"/>
              </a:moveTo>
              <a:arcTo wR="1113078" hR="1113078" stAng="12858976" swAng="196414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269A-0A6B-4C0D-9221-3F6DD19EF2F5}">
      <dsp:nvSpPr>
        <dsp:cNvPr id="0" name=""/>
        <dsp:cNvSpPr/>
      </dsp:nvSpPr>
      <dsp:spPr>
        <a:xfrm>
          <a:off x="0" y="24272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1F44-7A2B-459F-A58F-1AC4B3D30160}">
      <dsp:nvSpPr>
        <dsp:cNvPr id="0" name=""/>
        <dsp:cNvSpPr/>
      </dsp:nvSpPr>
      <dsp:spPr>
        <a:xfrm>
          <a:off x="169218" y="6564"/>
          <a:ext cx="276509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식물인식 인공지능 프로그램</a:t>
          </a:r>
          <a:endParaRPr lang="ko-KR" altLang="en-US" sz="1100" b="1" kern="1200" dirty="0"/>
        </a:p>
      </dsp:txBody>
      <dsp:txXfrm>
        <a:off x="192275" y="29621"/>
        <a:ext cx="2718985" cy="426206"/>
      </dsp:txXfrm>
    </dsp:sp>
    <dsp:sp modelId="{54A4C388-8039-46A7-BF63-94F9FDA8254B}">
      <dsp:nvSpPr>
        <dsp:cNvPr id="0" name=""/>
        <dsp:cNvSpPr/>
      </dsp:nvSpPr>
      <dsp:spPr>
        <a:xfrm>
          <a:off x="0" y="968484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17D1D-E71D-4021-A2AD-1A19E270B4A4}">
      <dsp:nvSpPr>
        <dsp:cNvPr id="0" name=""/>
        <dsp:cNvSpPr/>
      </dsp:nvSpPr>
      <dsp:spPr>
        <a:xfrm>
          <a:off x="169218" y="732324"/>
          <a:ext cx="2765099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전용 스마트 폰 </a:t>
          </a:r>
          <a:r>
            <a:rPr lang="en-US" altLang="ko-KR" sz="1100" b="1" kern="1200" dirty="0" smtClean="0"/>
            <a:t>App </a:t>
          </a:r>
          <a:endParaRPr lang="ko-KR" altLang="en-US" sz="1100" b="1" kern="1200" dirty="0"/>
        </a:p>
      </dsp:txBody>
      <dsp:txXfrm>
        <a:off x="192275" y="755381"/>
        <a:ext cx="2718985" cy="426206"/>
      </dsp:txXfrm>
    </dsp:sp>
    <dsp:sp modelId="{050808E7-BD9B-4DF8-9A2B-83590B9A440A}">
      <dsp:nvSpPr>
        <dsp:cNvPr id="0" name=""/>
        <dsp:cNvSpPr/>
      </dsp:nvSpPr>
      <dsp:spPr>
        <a:xfrm>
          <a:off x="0" y="1694243"/>
          <a:ext cx="338437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B02CA-F00E-4167-BF17-D0C510AFBC72}">
      <dsp:nvSpPr>
        <dsp:cNvPr id="0" name=""/>
        <dsp:cNvSpPr/>
      </dsp:nvSpPr>
      <dsp:spPr>
        <a:xfrm>
          <a:off x="169218" y="1458084"/>
          <a:ext cx="2765099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45" tIns="0" rIns="89545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각종 센서</a:t>
          </a:r>
          <a:r>
            <a:rPr lang="en-US" altLang="ko-KR" sz="1100" b="1" kern="1200" dirty="0" smtClean="0"/>
            <a:t>, LED, </a:t>
          </a:r>
          <a:r>
            <a:rPr lang="ko-KR" altLang="en-US" sz="1100" b="1" kern="1200" dirty="0" smtClean="0"/>
            <a:t>워터펌프 제어 프로그램</a:t>
          </a:r>
          <a:endParaRPr lang="ko-KR" altLang="en-US" sz="1100" b="1" kern="1200" dirty="0"/>
        </a:p>
      </dsp:txBody>
      <dsp:txXfrm>
        <a:off x="192275" y="1481141"/>
        <a:ext cx="27189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5417-A84D-4F0C-A29F-E220B494FC20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ED8A3-975F-414E-BDB4-F115E518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인공지능을 공부하게 된 계기 설명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smtClean="0">
                <a:solidFill>
                  <a:srgbClr val="FF0000"/>
                </a:solidFill>
              </a:rPr>
              <a:t>저는 인공지능을 전공한 학자나 전문가는 아닙니다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r>
              <a:rPr lang="ko-KR" altLang="en-US" sz="1200" dirty="0" smtClean="0">
                <a:solidFill>
                  <a:srgbClr val="FF0000"/>
                </a:solidFill>
              </a:rPr>
              <a:t> 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smtClean="0">
                <a:solidFill>
                  <a:srgbClr val="FF0000"/>
                </a:solidFill>
              </a:rPr>
              <a:t>제가 </a:t>
            </a:r>
            <a:r>
              <a:rPr lang="ko-KR" altLang="en-US" sz="1200" dirty="0" smtClean="0">
                <a:solidFill>
                  <a:srgbClr val="FF0000"/>
                </a:solidFill>
              </a:rPr>
              <a:t>오늘 여러분께 드릴 수 있는 말씀은 인공지능 및 프로그래밍에 대해서 무지했던 한 일반인이 어떤 시행착오를 거쳐서 인공지능을 어떻게 활용하고 있는지에 대한 사례입니다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2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2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4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ED8A3-975F-414E-BDB4-F115E5184CC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2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4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6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6EAF-F7FF-4F3E-9258-2A53B81F3A9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9583-20D7-42C5-8C60-1027A621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_&#51060;&#50689;&#48176;\&#54868;&#51116;&#51064;&#49885;.wmv" TargetMode="External"/><Relationship Id="rId1" Type="http://schemas.microsoft.com/office/2007/relationships/media" Target="file:///D:\0214&#54532;&#47196;&#51229;&#53944;&#48156;&#54364;_&#51060;&#50689;&#48176;\&#54868;&#51116;&#51064;&#49885;.wmv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0214&#54532;&#47196;&#51229;&#53944;&#48156;&#54364;&#50857;\&#50620;&#44404;&#51064;&#49885;.wmv" TargetMode="External"/><Relationship Id="rId1" Type="http://schemas.microsoft.com/office/2007/relationships/media" Target="file:///D:\0214&#54532;&#47196;&#51229;&#53944;&#48156;&#54364;&#50857;\&#50620;&#44404;&#51064;&#49885;.wmv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46972;&#48296;&#47553;&#51089;&#50629;_Trim.wmv" TargetMode="External"/><Relationship Id="rId1" Type="http://schemas.microsoft.com/office/2007/relationships/media" Target="file:///D:\0214&#54532;&#47196;&#51229;&#53944;&#48156;&#54364;_&#51060;&#50689;&#48176;\&#46972;&#48296;&#47553;&#51089;&#50629;_Trim.wmv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&#54617;&#49845;&#44284;&#51221;.wmv" TargetMode="External"/><Relationship Id="rId1" Type="http://schemas.microsoft.com/office/2007/relationships/media" Target="file:///D:\0214&#54532;&#47196;&#51229;&#53944;&#48156;&#54364;_&#51060;&#50689;&#48176;\&#54617;&#49845;&#44284;&#51221;.wmv" TargetMode="Externa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0214&#54532;&#47196;&#51229;&#53944;&#48156;&#54364;_&#51060;&#50689;&#48176;\FaceID.wmv" TargetMode="External"/><Relationship Id="rId1" Type="http://schemas.microsoft.com/office/2007/relationships/media" Target="file:///D:\0214&#54532;&#47196;&#51229;&#53944;&#48156;&#54364;_&#51060;&#50689;&#48176;\FaceID.wmv" TargetMode="Externa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1745796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프레임워크를 활용한 영상 속 물체 인식과 이미지 전처리</a:t>
            </a:r>
            <a:r>
              <a:rPr lang="en-US" altLang="ko-KR" dirty="0"/>
              <a:t>(</a:t>
            </a:r>
            <a:r>
              <a:rPr lang="en-US" altLang="ko-KR" dirty="0" err="1"/>
              <a:t>preprocessig</a:t>
            </a:r>
            <a:r>
              <a:rPr lang="en-US" altLang="ko-KR" dirty="0"/>
              <a:t>)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음성 인식과 자연어 처리에 필요한 </a:t>
            </a:r>
            <a:r>
              <a:rPr lang="en-US" altLang="ko-KR" dirty="0"/>
              <a:t>seq2seq </a:t>
            </a:r>
            <a:r>
              <a:rPr lang="ko-KR" altLang="en-US" dirty="0"/>
              <a:t>모델 소개</a:t>
            </a:r>
          </a:p>
        </p:txBody>
      </p:sp>
    </p:spTree>
    <p:extLst>
      <p:ext uri="{BB962C8B-B14F-4D97-AF65-F5344CB8AC3E}">
        <p14:creationId xmlns:p14="http://schemas.microsoft.com/office/powerpoint/2010/main" val="44561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3811972" cy="161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7" y="2996952"/>
            <a:ext cx="4091588" cy="274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 할 만한 모델이 나올 때까지 검색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1268760"/>
            <a:ext cx="3922997" cy="40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469" y="980728"/>
            <a:ext cx="30963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구현 개요</a:t>
            </a:r>
            <a:endParaRPr lang="en-US" altLang="ko-KR" sz="14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사용 모델 </a:t>
            </a:r>
            <a:r>
              <a:rPr lang="en-US" altLang="ko-KR" sz="1200" dirty="0" smtClean="0"/>
              <a:t>: Inception v3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대상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식물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카랑코에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인식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구현 과정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 1) </a:t>
            </a:r>
            <a:r>
              <a:rPr lang="ko-KR" altLang="en-US" sz="1200" dirty="0" smtClean="0"/>
              <a:t>학습 시킬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식물 선정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2) </a:t>
            </a: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폴더를 준비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→ </a:t>
            </a:r>
            <a:r>
              <a:rPr lang="ko-KR" altLang="en-US" sz="1200" dirty="0" smtClean="0"/>
              <a:t>식물 별로 사진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장씩 저장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3) </a:t>
            </a:r>
            <a:r>
              <a:rPr lang="ko-KR" altLang="en-US" sz="1200" dirty="0" smtClean="0"/>
              <a:t>학습진행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4)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카랑코에</a:t>
            </a:r>
            <a:r>
              <a:rPr lang="ko-KR" altLang="en-US" sz="1200" dirty="0" smtClean="0"/>
              <a:t> 촬영 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5) </a:t>
            </a:r>
            <a:r>
              <a:rPr lang="ko-KR" altLang="en-US" sz="1200" dirty="0" smtClean="0"/>
              <a:t>학습의 결과를 확인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2276872"/>
            <a:ext cx="5904656" cy="3474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76" y="1142775"/>
            <a:ext cx="5904656" cy="827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47664" y="1321708"/>
            <a:ext cx="6408712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104297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학습부터 분류까지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18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8121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2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신의 눈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416" y="8207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 구현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056" y="2204864"/>
            <a:ext cx="5329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딥러닝을</a:t>
            </a:r>
            <a:r>
              <a:rPr lang="ko-KR" altLang="en-US" sz="1400" dirty="0" smtClean="0"/>
              <a:t> 기반으로 하는 영상 속 물체 인식 프로그램 개발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화재 인식 가능 지능형 </a:t>
            </a:r>
            <a:r>
              <a:rPr lang="en-US" altLang="ko-KR" sz="1400" dirty="0" err="1" smtClean="0"/>
              <a:t>cctv</a:t>
            </a:r>
            <a:r>
              <a:rPr lang="en-US" altLang="ko-KR" sz="1400" dirty="0" smtClean="0"/>
              <a:t>, 1</a:t>
            </a:r>
            <a:r>
              <a:rPr lang="ko-KR" altLang="en-US" sz="1400" dirty="0" smtClean="0"/>
              <a:t>인 가구 보안 솔루</a:t>
            </a:r>
            <a:r>
              <a:rPr lang="ko-KR" altLang="en-US" sz="1400" dirty="0"/>
              <a:t>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861" y="3789040"/>
            <a:ext cx="479103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시작의 계기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㈜</a:t>
            </a:r>
            <a:r>
              <a:rPr lang="ko-KR" altLang="en-US" sz="1200" dirty="0" err="1" smtClean="0"/>
              <a:t>유니콤넷과의</a:t>
            </a:r>
            <a:r>
              <a:rPr lang="ko-KR" altLang="en-US" sz="1200" dirty="0" smtClean="0"/>
              <a:t> 기업 연계 프로젝트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주제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기간 </a:t>
            </a:r>
            <a:r>
              <a:rPr lang="en-US" altLang="ko-KR" sz="1200" dirty="0" smtClean="0"/>
              <a:t>: 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(9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~11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성과와 한계 속에서 종료 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직접적 계기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cctv</a:t>
            </a:r>
            <a:r>
              <a:rPr lang="ko-KR" altLang="en-US" sz="1200" dirty="0" smtClean="0"/>
              <a:t>의 역할에 대한 의문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</a:rPr>
              <a:t>2017</a:t>
            </a:r>
            <a:r>
              <a:rPr lang="ko-KR" altLang="en-US" sz="1200" dirty="0">
                <a:latin typeface="+mn-ea"/>
              </a:rPr>
              <a:t>년 기준 공공기관이 설치한 </a:t>
            </a:r>
            <a:r>
              <a:rPr lang="en-US" altLang="ko-KR" sz="1200" dirty="0">
                <a:latin typeface="+mn-ea"/>
              </a:rPr>
              <a:t>CCTV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1,000,000</a:t>
            </a:r>
            <a:r>
              <a:rPr lang="ko-KR" altLang="en-US" sz="1200" dirty="0" smtClean="0">
                <a:latin typeface="+mn-ea"/>
              </a:rPr>
              <a:t>대</a:t>
            </a:r>
            <a:endParaRPr lang="en-US" altLang="ko-KR" sz="12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n-ea"/>
              </a:rPr>
              <a:t>값비싼 증거 </a:t>
            </a:r>
            <a:r>
              <a:rPr lang="ko-KR" altLang="en-US" sz="1200" dirty="0" err="1" smtClean="0">
                <a:latin typeface="+mn-ea"/>
              </a:rPr>
              <a:t>수집기는</a:t>
            </a:r>
            <a:r>
              <a:rPr lang="ko-KR" altLang="en-US" sz="1200" dirty="0" smtClean="0">
                <a:latin typeface="+mn-ea"/>
              </a:rPr>
              <a:t> 아닌가</a:t>
            </a:r>
            <a:r>
              <a:rPr lang="en-US" altLang="ko-KR" sz="1200" dirty="0" smtClean="0">
                <a:latin typeface="+mn-ea"/>
              </a:rPr>
              <a:t>?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3380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395536" y="626957"/>
            <a:ext cx="24049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현재와 미래의 </a:t>
            </a:r>
            <a:r>
              <a:rPr lang="en-US" altLang="ko-KR" sz="1800" b="1" dirty="0" smtClean="0">
                <a:latin typeface="+mn-ea"/>
                <a:cs typeface="Calibri" panose="020F0502020204030204" pitchFamily="34" charset="0"/>
              </a:rPr>
              <a:t>CCTV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93" y="2033381"/>
            <a:ext cx="3600400" cy="202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1268628"/>
            <a:ext cx="399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현</a:t>
            </a:r>
            <a:r>
              <a:rPr lang="ko-KR" altLang="en-US" sz="1400" b="1" dirty="0">
                <a:latin typeface="+mn-ea"/>
              </a:rPr>
              <a:t>재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카메라</a:t>
            </a:r>
            <a:r>
              <a:rPr lang="en-US" altLang="ko-KR" sz="1400" b="1" dirty="0" smtClean="0">
                <a:latin typeface="+mn-ea"/>
              </a:rPr>
              <a:t>, Seeing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9" y="2060848"/>
            <a:ext cx="3558507" cy="1997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2593" y="126862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미</a:t>
            </a:r>
            <a:r>
              <a:rPr lang="ko-KR" altLang="en-US" sz="1400" b="1" dirty="0">
                <a:latin typeface="+mn-ea"/>
              </a:rPr>
              <a:t>래</a:t>
            </a:r>
            <a:r>
              <a:rPr lang="ko-KR" altLang="en-US" sz="1400" b="1" dirty="0" smtClean="0">
                <a:latin typeface="+mn-ea"/>
              </a:rPr>
              <a:t>의 </a:t>
            </a:r>
            <a:r>
              <a:rPr lang="en-US" altLang="ko-KR" sz="1400" b="1" dirty="0" smtClean="0">
                <a:latin typeface="+mn-ea"/>
              </a:rPr>
              <a:t>CCTV  =  </a:t>
            </a:r>
            <a:r>
              <a:rPr lang="ko-KR" altLang="en-US" sz="1400" b="1" dirty="0" smtClean="0">
                <a:latin typeface="+mn-ea"/>
              </a:rPr>
              <a:t>인공지능 기반</a:t>
            </a:r>
            <a:r>
              <a:rPr lang="en-US" altLang="ko-KR" sz="1400" b="1" dirty="0" smtClean="0">
                <a:latin typeface="+mn-ea"/>
              </a:rPr>
              <a:t>, detection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443" y="4594578"/>
            <a:ext cx="35577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- 2017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년 기준 약 </a:t>
            </a:r>
            <a:r>
              <a:rPr lang="en-US" altLang="ko-KR" sz="1400" b="1" dirty="0" smtClean="0">
                <a:solidFill>
                  <a:srgbClr val="FF0000"/>
                </a:solidFill>
                <a:ea typeface="나눔스퀘어라운드 Regular" pitchFamily="50" charset="-127"/>
              </a:rPr>
              <a:t>1,000,000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대의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관리자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 명당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CCTV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32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카메라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 당 하루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900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</a:t>
            </a:r>
            <a:endParaRPr lang="en-US" altLang="ko-KR" sz="1400" b="1" dirty="0" smtClean="0">
              <a:solidFill>
                <a:srgbClr val="FF000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01312" y="4594578"/>
            <a:ext cx="37311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긴급 상황에 대한 조기 발견과 적절한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  </a:t>
            </a:r>
            <a:r>
              <a:rPr lang="ko-KR" altLang="en-US" sz="1400" b="1" dirty="0" smtClean="0">
                <a:solidFill>
                  <a:srgbClr val="0070C0"/>
                </a:solidFill>
                <a:ea typeface="나눔스퀘어라운드 Regular" pitchFamily="50" charset="-127"/>
              </a:rPr>
              <a:t>처치 가능</a:t>
            </a:r>
            <a:endParaRPr lang="en-US" altLang="ko-KR" sz="1400" b="1" dirty="0" smtClean="0">
              <a:solidFill>
                <a:srgbClr val="0070C0"/>
              </a:solidFill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91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959" y="1844824"/>
            <a:ext cx="75132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2017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12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21</a:t>
            </a:r>
            <a:r>
              <a:rPr lang="ko-KR" altLang="en-US" sz="1600" b="1" dirty="0">
                <a:latin typeface="+mn-ea"/>
              </a:rPr>
              <a:t>일 충청북도 제천시 스포츠센터 화재로 </a:t>
            </a:r>
            <a:r>
              <a:rPr lang="en-US" altLang="ko-KR" sz="1600" b="1" dirty="0">
                <a:latin typeface="+mn-ea"/>
              </a:rPr>
              <a:t>29</a:t>
            </a:r>
            <a:r>
              <a:rPr lang="ko-KR" altLang="en-US" sz="1600" b="1" dirty="0">
                <a:latin typeface="+mn-ea"/>
              </a:rPr>
              <a:t>명 사망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26</a:t>
            </a:r>
            <a:r>
              <a:rPr lang="ko-KR" altLang="en-US" sz="1600" b="1" dirty="0">
                <a:latin typeface="+mn-ea"/>
              </a:rPr>
              <a:t>일 경상남도 밀양시 세종병원 화재로 </a:t>
            </a:r>
            <a:r>
              <a:rPr lang="en-US" altLang="ko-KR" sz="1600" b="1" dirty="0">
                <a:latin typeface="+mn-ea"/>
              </a:rPr>
              <a:t>45</a:t>
            </a:r>
            <a:r>
              <a:rPr lang="ko-KR" altLang="en-US" sz="1600" b="1" dirty="0">
                <a:latin typeface="+mn-ea"/>
              </a:rPr>
              <a:t>명 사망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2018</a:t>
            </a:r>
            <a:r>
              <a:rPr lang="ko-KR" altLang="en-US" sz="1600" b="1" dirty="0">
                <a:latin typeface="+mn-ea"/>
              </a:rPr>
              <a:t>년 </a:t>
            </a:r>
            <a:r>
              <a:rPr lang="en-US" altLang="ko-KR" sz="1600" b="1" dirty="0">
                <a:latin typeface="+mn-ea"/>
              </a:rPr>
              <a:t>10</a:t>
            </a:r>
            <a:r>
              <a:rPr lang="ko-KR" altLang="en-US" sz="1600" b="1" dirty="0">
                <a:latin typeface="+mn-ea"/>
              </a:rPr>
              <a:t>월 </a:t>
            </a:r>
            <a:r>
              <a:rPr lang="en-US" altLang="ko-KR" sz="1600" b="1" dirty="0">
                <a:latin typeface="+mn-ea"/>
              </a:rPr>
              <a:t>7</a:t>
            </a:r>
            <a:r>
              <a:rPr lang="ko-KR" altLang="en-US" sz="1600" b="1" dirty="0">
                <a:latin typeface="+mn-ea"/>
              </a:rPr>
              <a:t>일 경기도 고양시 </a:t>
            </a:r>
            <a:r>
              <a:rPr lang="ko-KR" altLang="en-US" sz="1600" b="1" dirty="0" err="1">
                <a:latin typeface="+mn-ea"/>
              </a:rPr>
              <a:t>저유소</a:t>
            </a:r>
            <a:r>
              <a:rPr lang="ko-KR" altLang="en-US" sz="1600" b="1" dirty="0">
                <a:latin typeface="+mn-ea"/>
              </a:rPr>
              <a:t> 화재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풍등</a:t>
            </a:r>
            <a:r>
              <a:rPr lang="ko-KR" altLang="en-US" sz="1600" b="1" dirty="0">
                <a:latin typeface="+mn-ea"/>
              </a:rPr>
              <a:t> 불씨 하나에 </a:t>
            </a:r>
            <a:r>
              <a:rPr lang="en-US" altLang="ko-KR" sz="1600" b="1" dirty="0">
                <a:latin typeface="+mn-ea"/>
              </a:rPr>
              <a:t>70</a:t>
            </a:r>
            <a:r>
              <a:rPr lang="ko-KR" altLang="en-US" sz="1600" b="1" dirty="0">
                <a:latin typeface="+mn-ea"/>
              </a:rPr>
              <a:t>억 원 폭발</a:t>
            </a:r>
            <a:endParaRPr lang="ko-KR" altLang="en-US" sz="1600" b="1" dirty="0">
              <a:effectLst/>
              <a:latin typeface="+mn-ea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39832" y="4296026"/>
            <a:ext cx="5696716" cy="1346666"/>
            <a:chOff x="2495501" y="4269556"/>
            <a:chExt cx="5832648" cy="1346666"/>
          </a:xfrm>
        </p:grpSpPr>
        <p:sp>
          <p:nvSpPr>
            <p:cNvPr id="9" name="직사각형 8"/>
            <p:cNvSpPr/>
            <p:nvPr/>
          </p:nvSpPr>
          <p:spPr>
            <a:xfrm>
              <a:off x="3229148" y="4269556"/>
              <a:ext cx="50990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2017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년 기준 공공기관이 설치한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1,000,000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29148" y="5277668"/>
              <a:ext cx="50028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화재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가 날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경우 초기에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CCTV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에서 바로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처치</a:t>
              </a:r>
              <a:endParaRPr lang="ko-KR" altLang="en-US" sz="1600" dirty="0">
                <a:solidFill>
                  <a:srgbClr val="FF0000"/>
                </a:solidFill>
                <a:effectLst/>
                <a:latin typeface="+mn-ea"/>
              </a:endParaRPr>
            </a:p>
          </p:txBody>
        </p:sp>
        <p:sp>
          <p:nvSpPr>
            <p:cNvPr id="11" name="오른쪽으로 구부러진 화살표 10"/>
            <p:cNvSpPr/>
            <p:nvPr/>
          </p:nvSpPr>
          <p:spPr>
            <a:xfrm>
              <a:off x="2495501" y="4349818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1982" y="476672"/>
            <a:ext cx="4843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CCTV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카메라에 사람의 마음을 담는다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565" y="1844824"/>
            <a:ext cx="7513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+mn-ea"/>
              </a:rPr>
              <a:t>“</a:t>
            </a:r>
            <a:r>
              <a:rPr lang="ko-KR" altLang="en-US" sz="1600" b="1" dirty="0" smtClean="0">
                <a:latin typeface="+mn-ea"/>
              </a:rPr>
              <a:t>△</a:t>
            </a:r>
            <a:r>
              <a:rPr lang="ko-KR" altLang="en-US" sz="1600" b="1" dirty="0">
                <a:latin typeface="+mn-ea"/>
              </a:rPr>
              <a:t>살인 △강도 △강간</a:t>
            </a:r>
            <a:r>
              <a:rPr lang="en-US" altLang="ko-KR" sz="1600" b="1" dirty="0">
                <a:latin typeface="+mn-ea"/>
              </a:rPr>
              <a:t>·</a:t>
            </a:r>
            <a:r>
              <a:rPr lang="ko-KR" altLang="en-US" sz="1600" b="1" dirty="0">
                <a:latin typeface="+mn-ea"/>
              </a:rPr>
              <a:t>강제추행 △절도 △폭력 등 </a:t>
            </a:r>
            <a:r>
              <a:rPr lang="en-US" altLang="ko-KR" sz="1600" b="1" dirty="0">
                <a:latin typeface="+mn-ea"/>
              </a:rPr>
              <a:t>5</a:t>
            </a:r>
            <a:r>
              <a:rPr lang="ko-KR" altLang="en-US" sz="1600" b="1" dirty="0">
                <a:latin typeface="+mn-ea"/>
              </a:rPr>
              <a:t>대 범죄 모두가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 가구 </a:t>
            </a: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지역이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비 밀집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지역에 비해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2~3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배 높은 발생률을 보인 것으로 나타났다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1600" b="1" dirty="0" smtClean="0">
                <a:latin typeface="+mn-ea"/>
              </a:rPr>
              <a:t>“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17041" y="4149080"/>
            <a:ext cx="5044754" cy="2007025"/>
            <a:chOff x="1816789" y="3712628"/>
            <a:chExt cx="5044754" cy="2007025"/>
          </a:xfrm>
        </p:grpSpPr>
        <p:sp>
          <p:nvSpPr>
            <p:cNvPr id="8" name="직사각형 7"/>
            <p:cNvSpPr/>
            <p:nvPr/>
          </p:nvSpPr>
          <p:spPr>
            <a:xfrm>
              <a:off x="2495759" y="3712628"/>
              <a:ext cx="4345171" cy="506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b="1" dirty="0" smtClean="0">
                  <a:latin typeface="+mn-ea"/>
                </a:rPr>
                <a:t>전용 </a:t>
              </a:r>
              <a:r>
                <a:rPr lang="en-US" altLang="ko-KR" sz="1600" b="1" dirty="0" smtClean="0">
                  <a:latin typeface="+mn-ea"/>
                </a:rPr>
                <a:t>CCTV </a:t>
              </a:r>
              <a:r>
                <a:rPr lang="ko-KR" altLang="en-US" sz="1600" b="1" dirty="0" smtClean="0">
                  <a:latin typeface="+mn-ea"/>
                </a:rPr>
                <a:t>설치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6372" y="4888656"/>
              <a:ext cx="43451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특정한 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사람의 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얼굴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(Face)'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을 </a:t>
              </a:r>
              <a:endParaRPr lang="en-US" altLang="ko-KR" sz="1600" b="1" dirty="0" smtClean="0">
                <a:solidFill>
                  <a:srgbClr val="FF0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인식하여 작동하는 보안 솔루션</a:t>
              </a:r>
              <a:endParaRPr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" name="오른쪽으로 구부러진 화살표 9"/>
            <p:cNvSpPr/>
            <p:nvPr/>
          </p:nvSpPr>
          <p:spPr>
            <a:xfrm>
              <a:off x="1816789" y="4009576"/>
              <a:ext cx="648587" cy="123367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88640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: CCTV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에서 화재 장면 인식하기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383" y="3842264"/>
            <a:ext cx="176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</a:t>
            </a:r>
            <a:r>
              <a:rPr lang="ko-KR" altLang="en-US" sz="1400" dirty="0"/>
              <a:t>재</a:t>
            </a:r>
            <a:r>
              <a:rPr lang="ko-KR" altLang="en-US" sz="1400" dirty="0" smtClean="0"/>
              <a:t> 이미지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" y="1573619"/>
            <a:ext cx="2331188" cy="1748391"/>
          </a:xfrm>
          <a:prstGeom prst="rect">
            <a:avLst/>
          </a:prstGeom>
        </p:spPr>
      </p:pic>
      <p:pic>
        <p:nvPicPr>
          <p:cNvPr id="6" name="화재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055" y="1573619"/>
            <a:ext cx="6053471" cy="45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13112" y="116632"/>
            <a:ext cx="7255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구현 목표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2 : CCTV</a:t>
            </a:r>
            <a:r>
              <a:rPr lang="ko-KR" altLang="en-US" sz="2000" b="1" dirty="0">
                <a:latin typeface="+mn-ea"/>
                <a:cs typeface="Calibri" panose="020F0502020204030204" pitchFamily="34" charset="0"/>
              </a:rPr>
              <a:t>에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서 특정한 사람의 얼굴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(Face)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인식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ru-RU" altLang="ko-KR" sz="20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317" y="3842263"/>
            <a:ext cx="215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배우 공유 이미지 </a:t>
            </a:r>
            <a:r>
              <a:rPr lang="en-US" altLang="ko-KR" sz="1400" dirty="0" smtClean="0"/>
              <a:t>470</a:t>
            </a:r>
            <a:r>
              <a:rPr lang="ko-KR" altLang="en-US" sz="1400" dirty="0" smtClean="0"/>
              <a:t>장</a:t>
            </a:r>
            <a:endParaRPr lang="ko-KR" altLang="en-US" sz="1400" dirty="0"/>
          </a:p>
        </p:txBody>
      </p:sp>
      <p:sp>
        <p:nvSpPr>
          <p:cNvPr id="4" name="아래쪽 화살표 3"/>
          <p:cNvSpPr/>
          <p:nvPr/>
        </p:nvSpPr>
        <p:spPr>
          <a:xfrm>
            <a:off x="1218093" y="4326115"/>
            <a:ext cx="239233" cy="3827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3" y="1573617"/>
            <a:ext cx="2119641" cy="1955723"/>
          </a:xfrm>
          <a:prstGeom prst="rect">
            <a:avLst/>
          </a:prstGeom>
        </p:spPr>
      </p:pic>
      <p:pic>
        <p:nvPicPr>
          <p:cNvPr id="8" name="얼굴인식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235" y="1571424"/>
            <a:ext cx="6055574" cy="454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383" y="4823703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플랫폼 활</a:t>
            </a:r>
            <a:r>
              <a:rPr lang="ko-KR" altLang="en-US" sz="1400" dirty="0"/>
              <a:t>용</a:t>
            </a:r>
            <a:r>
              <a:rPr lang="ko-KR" altLang="en-US" sz="1400" dirty="0" smtClean="0"/>
              <a:t> 학습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5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111827" y="357283"/>
            <a:ext cx="24439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+mn-ea"/>
                <a:cs typeface="Calibri" panose="020F0502020204030204" pitchFamily="34" charset="0"/>
              </a:rPr>
              <a:t>준비 과정</a:t>
            </a:r>
            <a:endParaRPr lang="ru-RU" altLang="ko-KR" sz="18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354" y="1085788"/>
            <a:ext cx="416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권의 책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9" y="1687202"/>
            <a:ext cx="1143438" cy="14726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7" y="1719644"/>
            <a:ext cx="1142247" cy="1442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6" y="1740122"/>
            <a:ext cx="986845" cy="143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03" y="1727819"/>
            <a:ext cx="1171291" cy="1502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56" y="1687202"/>
            <a:ext cx="1199526" cy="1542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73" y="3588611"/>
            <a:ext cx="53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2</a:t>
            </a:r>
            <a:r>
              <a:rPr lang="ko-KR" altLang="en-US" sz="1400" dirty="0" smtClean="0">
                <a:latin typeface="Arial"/>
                <a:cs typeface="Arial"/>
              </a:rPr>
              <a:t>명의 교수님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en-US" altLang="ko-KR" sz="1400" dirty="0"/>
              <a:t>Stanford </a:t>
            </a:r>
            <a:r>
              <a:rPr lang="en-US" altLang="ko-KR" sz="1400" dirty="0" err="1" smtClean="0"/>
              <a:t>univ.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andrew</a:t>
            </a:r>
            <a:r>
              <a:rPr lang="en-US" altLang="ko-KR" sz="1400" dirty="0" smtClean="0"/>
              <a:t> ng, </a:t>
            </a:r>
            <a:r>
              <a:rPr lang="ko-KR" altLang="en-US" sz="1400" dirty="0" err="1" smtClean="0"/>
              <a:t>홍콩과기대</a:t>
            </a:r>
            <a:r>
              <a:rPr lang="ko-KR" altLang="en-US" sz="1400" dirty="0" smtClean="0"/>
              <a:t> 김성</a:t>
            </a:r>
            <a:r>
              <a:rPr lang="ko-KR" altLang="en-US" sz="1400" dirty="0"/>
              <a:t>훈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" y="4096095"/>
            <a:ext cx="2544283" cy="15727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40" y="4096094"/>
            <a:ext cx="2513609" cy="1574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869" y="5877272"/>
            <a:ext cx="394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en-US" altLang="ko-KR" sz="1400" dirty="0" err="1" smtClean="0">
                <a:latin typeface="Arial"/>
                <a:cs typeface="Arial"/>
              </a:rPr>
              <a:t>Github</a:t>
            </a:r>
            <a:r>
              <a:rPr lang="ko-KR" altLang="en-US" sz="1400" dirty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오픈 소스 코드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프로그램</a:t>
            </a:r>
            <a:r>
              <a:rPr lang="en-US" altLang="ko-KR" sz="1400" dirty="0" smtClean="0">
                <a:latin typeface="Arial"/>
                <a:cs typeface="Arial"/>
              </a:rPr>
              <a:t>)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867" y="3588610"/>
            <a:ext cx="208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err="1" smtClean="0">
                <a:latin typeface="Arial"/>
                <a:cs typeface="Arial"/>
              </a:rPr>
              <a:t>유튜브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en-US" altLang="ko-KR" sz="1400" dirty="0" smtClean="0">
                <a:latin typeface="Arial"/>
                <a:cs typeface="Arial"/>
              </a:rPr>
              <a:t>: </a:t>
            </a:r>
            <a:r>
              <a:rPr lang="ko-KR" altLang="en-US" sz="1400" dirty="0" smtClean="0">
                <a:latin typeface="Arial"/>
                <a:cs typeface="Arial"/>
              </a:rPr>
              <a:t>참고 영상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7" y="4087188"/>
            <a:ext cx="2805911" cy="1592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869" y="6339099"/>
            <a:ext cx="327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► </a:t>
            </a:r>
            <a:r>
              <a:rPr lang="ko-KR" altLang="en-US" sz="1400" dirty="0" smtClean="0">
                <a:latin typeface="Arial"/>
                <a:cs typeface="Arial"/>
              </a:rPr>
              <a:t>수많은 시행착오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246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2405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자기소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412776"/>
            <a:ext cx="8208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1987</a:t>
            </a:r>
            <a:r>
              <a:rPr lang="ko-KR" altLang="en-US" sz="1200" dirty="0" smtClean="0"/>
              <a:t>년 화학과 입학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1997</a:t>
            </a:r>
            <a:r>
              <a:rPr lang="ko-KR" altLang="en-US" sz="1200" dirty="0" smtClean="0"/>
              <a:t>년 학원 과학 강사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2014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창업 </a:t>
            </a:r>
            <a:r>
              <a:rPr lang="en-US" altLang="ko-KR" sz="1200" dirty="0" smtClean="0"/>
              <a:t>(social</a:t>
            </a:r>
            <a:r>
              <a:rPr lang="ko-KR" altLang="en-US" sz="1200" dirty="0" smtClean="0"/>
              <a:t> 벤처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태양광 발전을 통한 에너지 빈곤층 지원 목적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2016</a:t>
            </a:r>
            <a:r>
              <a:rPr lang="ko-KR" altLang="en-US" sz="1200" dirty="0" smtClean="0"/>
              <a:t>년 ㈜</a:t>
            </a:r>
            <a:r>
              <a:rPr lang="ko-KR" altLang="en-US" sz="1200" dirty="0" err="1" smtClean="0"/>
              <a:t>햇살다솜</a:t>
            </a:r>
            <a:r>
              <a:rPr lang="ko-KR" altLang="en-US" sz="1200" dirty="0" smtClean="0"/>
              <a:t> 폐업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학원 및 학원 강사 정리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산업기반 기술을 이용한 창업에 도전 시작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목표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 ~ 3</a:t>
            </a:r>
            <a:r>
              <a:rPr lang="ko-KR" altLang="en-US" sz="1200" dirty="0" smtClean="0"/>
              <a:t>년간 기술 공부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2</a:t>
            </a:r>
            <a:r>
              <a:rPr lang="ko-KR" altLang="en-US" sz="1200" dirty="0" smtClean="0"/>
              <a:t>개 대학</a:t>
            </a:r>
            <a:r>
              <a:rPr lang="en-US" altLang="ko-KR" sz="1200" dirty="0" smtClean="0"/>
              <a:t>, SBA </a:t>
            </a:r>
            <a:r>
              <a:rPr lang="ko-KR" altLang="en-US" sz="1200" dirty="0" smtClean="0"/>
              <a:t>등에서 기술창업 교육 </a:t>
            </a:r>
            <a:r>
              <a:rPr lang="en-US" altLang="ko-KR" sz="1200" dirty="0" smtClean="0"/>
              <a:t>337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( 3D </a:t>
            </a:r>
            <a:r>
              <a:rPr lang="ko-KR" altLang="en-US" sz="1200" dirty="0" err="1" smtClean="0"/>
              <a:t>프린팅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제작</a:t>
            </a:r>
            <a:r>
              <a:rPr lang="en-US" altLang="ko-KR" sz="1200" dirty="0" smtClean="0"/>
              <a:t>, CNC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각종 창업 지원 대회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회 참가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입상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</a:t>
            </a:r>
            <a:r>
              <a:rPr lang="en-US" altLang="ko-KR" sz="1200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2018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차 산업 선도인력 양성 사업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“</a:t>
            </a:r>
            <a:r>
              <a:rPr lang="en-US" altLang="ko-KR" sz="1200" dirty="0" smtClean="0"/>
              <a:t>AI </a:t>
            </a:r>
            <a:r>
              <a:rPr lang="ko-KR" altLang="en-US" sz="1200" dirty="0" smtClean="0"/>
              <a:t>프로젝트 개발과정” </a:t>
            </a:r>
            <a:r>
              <a:rPr lang="en-US" altLang="ko-KR" sz="1200" dirty="0" smtClean="0"/>
              <a:t>1,280</a:t>
            </a:r>
            <a:r>
              <a:rPr lang="ko-KR" altLang="en-US" sz="1200" dirty="0" smtClean="0"/>
              <a:t>시간 수료</a:t>
            </a:r>
            <a:r>
              <a:rPr lang="en-US" altLang="ko-KR" sz="1200" dirty="0" smtClean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유니콤넷과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인공지능 기반 </a:t>
            </a:r>
            <a:r>
              <a:rPr lang="en-US" altLang="ko-KR" sz="1200" dirty="0" err="1" smtClean="0"/>
              <a:t>cctv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 속 물체 인식 기술개발 프로젝트 진행</a:t>
            </a:r>
            <a:r>
              <a:rPr lang="en-US" altLang="ko-KR" sz="1200" dirty="0" smtClean="0"/>
              <a:t>(3</a:t>
            </a:r>
            <a:r>
              <a:rPr lang="ko-KR" altLang="en-US" sz="1200" dirty="0" smtClean="0"/>
              <a:t>개월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한국방송통신대학교 경영학과 졸업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한성대학교 대학원 미래융합전략컨설팅학과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석사과정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2019</a:t>
            </a:r>
            <a:r>
              <a:rPr lang="ko-KR" altLang="en-US" sz="1200" dirty="0" smtClean="0"/>
              <a:t>년 </a:t>
            </a:r>
            <a:r>
              <a:rPr lang="ko-KR" altLang="en-US" sz="1200" dirty="0"/>
              <a:t>한성대학교 </a:t>
            </a:r>
            <a:r>
              <a:rPr lang="en-US" altLang="ko-KR" sz="1200" dirty="0"/>
              <a:t>AWS</a:t>
            </a:r>
            <a:r>
              <a:rPr lang="ko-KR" altLang="en-US" sz="1200" dirty="0"/>
              <a:t>를 활용한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en-US" altLang="ko-KR" sz="1200" dirty="0"/>
              <a:t>SW</a:t>
            </a:r>
            <a:r>
              <a:rPr lang="ko-KR" altLang="en-US" sz="1200" dirty="0"/>
              <a:t>개발자과정 매니저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          대학원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학기</a:t>
            </a:r>
            <a:r>
              <a:rPr lang="en-US" altLang="ko-KR" sz="1200" dirty="0"/>
              <a:t>)</a:t>
            </a:r>
            <a:r>
              <a:rPr lang="ko-KR" altLang="en-US" sz="1200" dirty="0"/>
              <a:t>에서 인공지능을 이용한 자동 작곡 프로젝트 진행 중</a:t>
            </a:r>
            <a:r>
              <a:rPr lang="en-US" altLang="ko-KR" sz="1200" dirty="0"/>
              <a:t>, 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/>
              <a:t>인공지능을 활용한 </a:t>
            </a:r>
            <a:r>
              <a:rPr lang="ko-KR" altLang="en-US" sz="1200" dirty="0" err="1"/>
              <a:t>손글씨</a:t>
            </a:r>
            <a:r>
              <a:rPr lang="ko-KR" altLang="en-US" sz="1200" dirty="0"/>
              <a:t> 및 이미지 </a:t>
            </a:r>
            <a:r>
              <a:rPr lang="ko-KR" altLang="en-US" sz="1200" dirty="0" err="1"/>
              <a:t>컨텐츠</a:t>
            </a:r>
            <a:r>
              <a:rPr lang="ko-KR" altLang="en-US" sz="1200" dirty="0"/>
              <a:t> 자동 생성으로 창업을 준비 중 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3152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‘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(Image)’</a:t>
            </a:r>
            <a:r>
              <a:rPr lang="ko-KR" altLang="en-US" sz="1400" dirty="0" smtClean="0"/>
              <a:t>는 무엇으로 존재</a:t>
            </a:r>
            <a:r>
              <a:rPr lang="ko-KR" altLang="en-US" sz="1400" dirty="0"/>
              <a:t>하</a:t>
            </a:r>
            <a:r>
              <a:rPr lang="ko-KR" altLang="en-US" sz="1400" dirty="0" smtClean="0"/>
              <a:t>는가</a:t>
            </a:r>
            <a:r>
              <a:rPr lang="en-US" altLang="ko-KR" sz="1400" dirty="0" smtClean="0"/>
              <a:t>?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1535"/>
            <a:ext cx="276225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54932"/>
            <a:ext cx="2762250" cy="157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7428" y="168507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흑백</a:t>
            </a:r>
            <a:r>
              <a:rPr lang="en-US" altLang="ko-KR" sz="1200" dirty="0" smtClean="0"/>
              <a:t>(1channel, 8bit) 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05596" y="168506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/>
              <a:t>컬러 </a:t>
            </a:r>
            <a:r>
              <a:rPr lang="en-US" altLang="ko-KR" sz="1200" dirty="0" smtClean="0"/>
              <a:t>(3channel, 24bit)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96" y="2110378"/>
            <a:ext cx="2022884" cy="3722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7428" y="1203067"/>
            <a:ext cx="232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en-US" altLang="ko-KR" sz="1200" dirty="0"/>
              <a:t>0~255 </a:t>
            </a:r>
            <a:r>
              <a:rPr lang="ko-KR" altLang="en-US" sz="1200" dirty="0"/>
              <a:t>사이의 숫자로 </a:t>
            </a:r>
            <a:r>
              <a:rPr lang="ko-KR" altLang="en-US" sz="1200" dirty="0" smtClean="0"/>
              <a:t>존</a:t>
            </a:r>
            <a:r>
              <a:rPr lang="ko-KR" altLang="en-US" sz="1200" dirty="0"/>
              <a:t>재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94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062301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수학적 연산 프로그램들의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집합 </a:t>
            </a:r>
            <a:r>
              <a:rPr lang="en-US" altLang="ko-KR" sz="1200" dirty="0" smtClean="0">
                <a:latin typeface="Arial"/>
                <a:cs typeface="Arial"/>
              </a:rPr>
              <a:t>:  convolution + max pooling + activation + flattening + </a:t>
            </a:r>
            <a:r>
              <a:rPr lang="en-US" altLang="ko-KR" sz="1200" dirty="0" err="1" smtClean="0">
                <a:latin typeface="Arial"/>
                <a:cs typeface="Arial"/>
              </a:rPr>
              <a:t>softmax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2871653" cy="147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6"/>
            <a:ext cx="3355934" cy="1476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1"/>
            <a:ext cx="2880320" cy="1620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797152"/>
            <a:ext cx="3389074" cy="16201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270116"/>
            <a:ext cx="2776601" cy="12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548680"/>
            <a:ext cx="50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물체인식 인공지능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하는 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183" y="1124744"/>
            <a:ext cx="360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수학적 연산을 통해 이미지를 구성하고 있는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</a:t>
            </a:r>
            <a:r>
              <a:rPr lang="ko-KR" altLang="en-US" sz="1200" dirty="0" smtClean="0">
                <a:latin typeface="Arial"/>
                <a:cs typeface="Arial"/>
              </a:rPr>
              <a:t>숫자들을 변형시킨다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• </a:t>
            </a:r>
            <a:r>
              <a:rPr lang="ko-KR" altLang="en-US" sz="1200" dirty="0" smtClean="0">
                <a:latin typeface="Arial"/>
                <a:cs typeface="Arial"/>
              </a:rPr>
              <a:t>특징을 추출</a:t>
            </a:r>
            <a:r>
              <a:rPr lang="en-US" altLang="ko-KR" sz="1200" dirty="0" smtClean="0">
                <a:latin typeface="Arial"/>
                <a:cs typeface="Arial"/>
              </a:rPr>
              <a:t>(</a:t>
            </a:r>
            <a:r>
              <a:rPr lang="ko-KR" altLang="en-US" sz="1200" dirty="0" smtClean="0">
                <a:latin typeface="Arial"/>
                <a:cs typeface="Arial"/>
              </a:rPr>
              <a:t>물체들을 차별화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  <a:r>
              <a:rPr lang="ko-KR" altLang="en-US" sz="1200" dirty="0" smtClean="0">
                <a:latin typeface="Arial"/>
                <a:cs typeface="Arial"/>
              </a:rPr>
              <a:t>한다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1847231"/>
            <a:ext cx="3335357" cy="1262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4" y="3710067"/>
            <a:ext cx="3291033" cy="986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3889712" cy="2660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9648" y="1200901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•</a:t>
            </a:r>
            <a:r>
              <a:rPr lang="en-US" altLang="ko-KR" sz="1200" dirty="0"/>
              <a:t> </a:t>
            </a:r>
            <a:r>
              <a:rPr lang="ko-KR" altLang="en-US" sz="1200" dirty="0"/>
              <a:t>물체들을 분류하고</a:t>
            </a:r>
            <a:r>
              <a:rPr lang="en-US" altLang="ko-KR" sz="1200" dirty="0"/>
              <a:t>, </a:t>
            </a:r>
            <a:r>
              <a:rPr lang="ko-KR" altLang="en-US" sz="1200" dirty="0"/>
              <a:t>물체의 위치를 찾아서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알아보기 쉽게 경계선을 만든다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74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14076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(Recognition)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447801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그것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무엇인지 안다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분류</a:t>
            </a:r>
            <a:r>
              <a:rPr lang="en-US" altLang="ko-KR" sz="1200" dirty="0" smtClean="0"/>
              <a:t>(classification)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(probability)</a:t>
            </a:r>
            <a:r>
              <a:rPr lang="ko-KR" altLang="en-US" sz="1200" dirty="0" smtClean="0"/>
              <a:t>로 표현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6" y="2492896"/>
            <a:ext cx="3312368" cy="344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81" y="2492895"/>
            <a:ext cx="3241826" cy="34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9316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(Detection)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6197" y="1600945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그것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무엇인지 알고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어디에 있는지도 안다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분류</a:t>
            </a:r>
            <a:r>
              <a:rPr lang="en-US" altLang="ko-KR" sz="1400" dirty="0" smtClean="0"/>
              <a:t>(classification)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확률</a:t>
            </a:r>
            <a:r>
              <a:rPr lang="en-US" altLang="ko-KR" sz="1400" dirty="0" smtClean="0"/>
              <a:t>(probability), </a:t>
            </a:r>
            <a:r>
              <a:rPr lang="ko-KR" altLang="en-US" sz="1400" dirty="0" smtClean="0"/>
              <a:t>위치</a:t>
            </a:r>
            <a:r>
              <a:rPr lang="en-US" altLang="ko-KR" sz="1400" dirty="0" smtClean="0"/>
              <a:t>(localization)</a:t>
            </a:r>
            <a:r>
              <a:rPr lang="ko-KR" altLang="en-US" sz="1400" dirty="0" smtClean="0"/>
              <a:t>로 표현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13719"/>
            <a:ext cx="5392677" cy="31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3" y="1412776"/>
            <a:ext cx="5530538" cy="331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484784"/>
            <a:ext cx="2232248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/>
              <a:t>개발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프레임워크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텐서플로우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케라스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파이토치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다크넷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47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(CNN)</a:t>
            </a:r>
            <a:r>
              <a:rPr lang="ko-KR" altLang="en-US" dirty="0" smtClean="0"/>
              <a:t>의 구조와 역할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2896"/>
            <a:ext cx="3455800" cy="1381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7" y="1412007"/>
            <a:ext cx="1602032" cy="480609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63888" y="3183407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563516" y="5013176"/>
            <a:ext cx="504056" cy="173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008" y="493069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얼굴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멀더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스칼릿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46029" y="12426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학습데이터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214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707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모방 하기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62308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모방하기도 어렵다</a:t>
            </a:r>
            <a:r>
              <a:rPr lang="en-US" altLang="ko-KR" sz="1200" dirty="0">
                <a:latin typeface="Arial"/>
                <a:cs typeface="Arial"/>
              </a:rPr>
              <a:t> (</a:t>
            </a:r>
            <a:r>
              <a:rPr lang="ko-KR" altLang="en-US" sz="1200" dirty="0">
                <a:latin typeface="Arial"/>
                <a:cs typeface="Arial"/>
              </a:rPr>
              <a:t>환경이 달라서</a:t>
            </a:r>
            <a:r>
              <a:rPr lang="en-US" altLang="ko-KR" sz="12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</a:t>
            </a:r>
            <a:r>
              <a:rPr lang="en-US" altLang="ko-KR" sz="1200" dirty="0" smtClean="0"/>
              <a:t> ①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윈도우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② </a:t>
            </a:r>
            <a:r>
              <a:rPr lang="ko-KR" altLang="en-US" sz="1200" dirty="0" smtClean="0"/>
              <a:t>필요한 프로그램 설치 유무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③ </a:t>
            </a:r>
            <a:r>
              <a:rPr lang="ko-KR" altLang="en-US" sz="1200" dirty="0" smtClean="0"/>
              <a:t>프로그램 버전의 차이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 ④ </a:t>
            </a:r>
            <a:r>
              <a:rPr lang="ko-KR" altLang="en-US" sz="1200" dirty="0" smtClean="0"/>
              <a:t>컴퓨팅 파워의 차이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유무</a:t>
            </a:r>
            <a:r>
              <a:rPr lang="en-US" altLang="ko-KR" sz="1200" dirty="0" smtClean="0"/>
              <a:t>, ram</a:t>
            </a:r>
            <a:r>
              <a:rPr lang="ko-KR" altLang="en-US" sz="1200" dirty="0" smtClean="0"/>
              <a:t>의 용량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4005064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프로그래밍을 열심히 공부해야 하는 이유</a:t>
            </a:r>
            <a:endParaRPr lang="en-US" altLang="ko-KR" sz="1200" dirty="0" smtClean="0">
              <a:latin typeface="Arial"/>
              <a:cs typeface="Arial"/>
            </a:endParaRPr>
          </a:p>
          <a:p>
            <a:r>
              <a:rPr lang="en-US" altLang="ko-KR" sz="1200" dirty="0" smtClean="0"/>
              <a:t>   :  </a:t>
            </a:r>
            <a:r>
              <a:rPr lang="ko-KR" altLang="en-US" sz="1200" dirty="0" smtClean="0"/>
              <a:t>본인의 목적대로 프로그램을 수정하기 위해서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8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17075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기존 모델 사용방법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43491"/>
            <a:ext cx="6408712" cy="415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69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Inception </a:t>
            </a:r>
            <a:r>
              <a:rPr lang="en-US" altLang="ko-KR" sz="1400" dirty="0" err="1" smtClean="0"/>
              <a:t>ResNet</a:t>
            </a:r>
            <a:r>
              <a:rPr lang="en-US" altLang="ko-KR" sz="1400" dirty="0" smtClean="0"/>
              <a:t> V1 </a:t>
            </a:r>
            <a:r>
              <a:rPr lang="ko-KR" altLang="en-US" sz="1400" dirty="0" smtClean="0"/>
              <a:t>모델 업그레이드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1098376" cy="3874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724" y="29512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특성</a:t>
            </a:r>
            <a:endParaRPr lang="en-US" altLang="ko-KR" sz="1400" dirty="0" smtClean="0"/>
          </a:p>
          <a:p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355976" y="2655051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for layer in </a:t>
            </a:r>
            <a:r>
              <a:rPr lang="en-US" altLang="ko-KR" sz="1200" dirty="0" err="1"/>
              <a:t>base_model.layers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layer.trainable</a:t>
            </a:r>
            <a:r>
              <a:rPr lang="en-US" altLang="ko-KR" sz="1200" dirty="0" smtClean="0"/>
              <a:t>=False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747385"/>
            <a:ext cx="145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freezing : </a:t>
            </a:r>
            <a:r>
              <a:rPr lang="ko-KR" altLang="en-US" sz="1200" dirty="0" smtClean="0"/>
              <a:t>학습</a:t>
            </a:r>
            <a:r>
              <a:rPr lang="en-US" altLang="ko-KR" sz="1200" dirty="0" smtClean="0"/>
              <a:t>(Ⅹ)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45177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새로운 구조 </a:t>
            </a:r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55976" y="393305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x = </a:t>
            </a:r>
            <a:r>
              <a:rPr lang="en-US" altLang="ko-KR" sz="1200" dirty="0" err="1"/>
              <a:t>base_model.get_layer</a:t>
            </a:r>
            <a:r>
              <a:rPr lang="en-US" altLang="ko-KR" sz="1200" dirty="0"/>
              <a:t>(‘index=442').output</a:t>
            </a:r>
          </a:p>
          <a:p>
            <a:r>
              <a:rPr lang="en-US" altLang="ko-KR" sz="1200" dirty="0"/>
              <a:t>x = GlobalAveragePooling2D()(x)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x = Dense(1024,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kernel_initializer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he_normal</a:t>
            </a:r>
            <a:r>
              <a:rPr lang="en-US" altLang="ko-KR" sz="1200" dirty="0"/>
              <a:t>',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bias_initializer</a:t>
            </a:r>
            <a:r>
              <a:rPr lang="en-US" altLang="ko-KR" sz="1200" dirty="0"/>
              <a:t>='zeros')(x)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BatchNormalization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Dropout(0.5)(x)</a:t>
            </a:r>
          </a:p>
          <a:p>
            <a:r>
              <a:rPr lang="en-US" altLang="ko-KR" sz="1200" dirty="0"/>
              <a:t>predictions = Dense(classes, activation='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my_model</a:t>
            </a:r>
            <a:r>
              <a:rPr lang="en-US" altLang="ko-KR" sz="1200" dirty="0"/>
              <a:t> = Model(inputs=</a:t>
            </a:r>
            <a:r>
              <a:rPr lang="en-US" altLang="ko-KR" sz="1200" dirty="0" err="1"/>
              <a:t>base_model.input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outputs=predictions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724" y="448988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분</a:t>
            </a:r>
            <a:r>
              <a:rPr lang="ko-KR" altLang="en-US" sz="1400" b="1" dirty="0">
                <a:solidFill>
                  <a:schemeClr val="bg1"/>
                </a:solidFill>
              </a:rPr>
              <a:t>류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1979712" y="2885884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979712" y="4597043"/>
            <a:ext cx="288032" cy="65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6892" y="223401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나를 변화시킬 키워드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476505" y="4255839"/>
            <a:ext cx="254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+ </a:t>
            </a:r>
            <a:r>
              <a:rPr lang="ko-KR" altLang="en-US" sz="1400" dirty="0" smtClean="0"/>
              <a:t>세상에 가치를 더할 키워드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29743" y="1495477"/>
            <a:ext cx="1016170" cy="1203619"/>
            <a:chOff x="1129743" y="1495477"/>
            <a:chExt cx="1016170" cy="12036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58723">
              <a:off x="1036018" y="1589202"/>
              <a:ext cx="1203619" cy="1016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852227">
              <a:off x="1169775" y="1826508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40</a:t>
              </a:r>
              <a:r>
                <a:rPr lang="ko-KR" altLang="en-US" sz="1200" b="1" dirty="0" smtClean="0"/>
                <a:t>대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실직</a:t>
              </a:r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업</a:t>
              </a:r>
              <a:r>
                <a:rPr lang="en-US" altLang="ko-KR" sz="1200" b="1" dirty="0" smtClean="0"/>
                <a:t>)</a:t>
              </a:r>
              <a:r>
                <a:rPr lang="ko-KR" altLang="en-US" sz="1200" b="1" dirty="0" smtClean="0"/>
                <a:t>자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46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구</a:t>
            </a:r>
            <a:r>
              <a:rPr lang="ko-KR" altLang="en-US" sz="1400" dirty="0"/>
              <a:t>현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1628800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Colab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드라이브와 연동해서 사용하는 </a:t>
            </a:r>
            <a:r>
              <a:rPr lang="en-US" altLang="ko-KR" sz="1200" dirty="0" err="1" smtClean="0"/>
              <a:t>jupyter</a:t>
            </a:r>
            <a:r>
              <a:rPr lang="en-US" altLang="ko-KR" sz="1200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기존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notebook + CPU </a:t>
            </a:r>
            <a:r>
              <a:rPr lang="ko-KR" altLang="en-US" sz="1200" dirty="0" err="1" smtClean="0"/>
              <a:t>듀얼코어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2.2GHz(RAM 12.7GB ) </a:t>
            </a:r>
            <a:r>
              <a:rPr lang="en-US" altLang="ko-KR" sz="1200" dirty="0" smtClean="0"/>
              <a:t>+ GPU </a:t>
            </a:r>
            <a:r>
              <a:rPr lang="ko-KR" altLang="en-US" sz="1200" dirty="0" smtClean="0"/>
              <a:t>제공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NVIDIA Tesla </a:t>
            </a:r>
            <a:r>
              <a:rPr lang="en-US" altLang="ko-KR" sz="1200" dirty="0" smtClean="0"/>
              <a:t>K80 1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6" y="2852936"/>
            <a:ext cx="4896544" cy="29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39627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C</a:t>
            </a:r>
            <a:r>
              <a:rPr lang="en-US" altLang="ko-KR" sz="1400" dirty="0" err="1" smtClean="0"/>
              <a:t>olaboratory</a:t>
            </a:r>
            <a:r>
              <a:rPr lang="ko-KR" altLang="en-US" sz="1400" dirty="0" smtClean="0"/>
              <a:t>에서 </a:t>
            </a:r>
            <a:r>
              <a:rPr lang="en-US" altLang="ko-KR" sz="1400" dirty="0"/>
              <a:t>Inception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V1 </a:t>
            </a:r>
            <a:r>
              <a:rPr lang="ko-KR" altLang="en-US" sz="1400" dirty="0" smtClean="0"/>
              <a:t>업그레이드 버전 구현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844824"/>
            <a:ext cx="705407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59832" y="2110306"/>
            <a:ext cx="532859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0092"/>
            <a:ext cx="2046345" cy="2186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2046345" cy="2244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(Recognition)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39627"/>
            <a:ext cx="102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26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119675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‘</a:t>
            </a:r>
            <a:r>
              <a:rPr lang="ko-KR" altLang="en-US" sz="1400" dirty="0" smtClean="0"/>
              <a:t>인식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과는 목적이 다르고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연산 과정이 다르다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259632" y="1844824"/>
            <a:ext cx="6444208" cy="3392803"/>
            <a:chOff x="1259632" y="1844824"/>
            <a:chExt cx="6444208" cy="33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44824"/>
              <a:ext cx="6444208" cy="32389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72493" y="4929850"/>
              <a:ext cx="2608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분류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위치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’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동시에 파악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6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‘</a:t>
            </a:r>
            <a:r>
              <a:rPr lang="ko-KR" altLang="en-US" sz="1400" dirty="0" smtClean="0"/>
              <a:t>검출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에 사용되는 모델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21290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tensorflow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Arial"/>
                          <a:cs typeface="Arial"/>
                        </a:rPr>
                        <a:t>keras</a:t>
                      </a:r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ko-KR" altLang="en-US" sz="1200" baseline="0" dirty="0" smtClean="0">
                          <a:latin typeface="Arial"/>
                          <a:cs typeface="Arial"/>
                        </a:rPr>
                        <a:t>다양한 모델 존재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구현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</a:t>
                      </a:r>
                      <a:r>
                        <a:rPr lang="en-US" altLang="ko-KR" sz="1200" dirty="0" err="1" smtClean="0">
                          <a:latin typeface="Arial"/>
                          <a:cs typeface="Arial"/>
                        </a:rPr>
                        <a:t>darknet</a:t>
                      </a: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모델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: Yolo v1, Yolo v2,</a:t>
                      </a:r>
                      <a:r>
                        <a:rPr lang="en-US" altLang="ko-KR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Yolo v3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3456384" cy="1155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508"/>
            <a:ext cx="3312368" cy="1442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76519"/>
              </p:ext>
            </p:extLst>
          </p:nvPr>
        </p:nvGraphicFramePr>
        <p:xfrm>
          <a:off x="827584" y="1916832"/>
          <a:ext cx="7344816" cy="3499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/>
                <a:gridCol w="3672408"/>
              </a:tblGrid>
              <a:tr h="331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SSD - </a:t>
                      </a:r>
                      <a:r>
                        <a:rPr lang="en-US" altLang="ko-KR" sz="1400" dirty="0" err="1" smtClean="0"/>
                        <a:t>Mobilenet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Yolo v3</a:t>
                      </a:r>
                      <a:endParaRPr lang="ko-KR" altLang="en-US" sz="1400" dirty="0"/>
                    </a:p>
                  </a:txBody>
                  <a:tcPr/>
                </a:tc>
              </a:tr>
              <a:tr h="3168352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3608" y="2708920"/>
            <a:ext cx="3240360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16016" y="2708920"/>
            <a:ext cx="3240360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모델 비교 영상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466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9675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SSD </a:t>
            </a:r>
            <a:r>
              <a:rPr lang="ko-KR" altLang="en-US" sz="1400" dirty="0" smtClean="0"/>
              <a:t>소</a:t>
            </a:r>
            <a:r>
              <a:rPr lang="ko-KR" altLang="en-US" sz="1400" dirty="0"/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170080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Object Detection </a:t>
            </a:r>
            <a:r>
              <a:rPr lang="en-US" altLang="ko-KR" sz="1400" dirty="0" smtClean="0"/>
              <a:t>API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7" y="2500570"/>
            <a:ext cx="6769980" cy="400506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217766" y="2108750"/>
            <a:ext cx="3794356" cy="307777"/>
            <a:chOff x="787511" y="2106113"/>
            <a:chExt cx="3794356" cy="307777"/>
          </a:xfrm>
        </p:grpSpPr>
        <p:sp>
          <p:nvSpPr>
            <p:cNvPr id="3" name="직사각형 2"/>
            <p:cNvSpPr/>
            <p:nvPr/>
          </p:nvSpPr>
          <p:spPr>
            <a:xfrm>
              <a:off x="1520480" y="2106113"/>
              <a:ext cx="3061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hlinkClick r:id="rId3"/>
                </a:rPr>
                <a:t>https</a:t>
              </a:r>
              <a:r>
                <a:rPr lang="en-US" altLang="ko-KR" sz="1200" dirty="0">
                  <a:hlinkClick r:id="rId3"/>
                </a:rPr>
                <a:t>://github.com/tensorflow/models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7511" y="2106113"/>
              <a:ext cx="732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Arial"/>
                  <a:cs typeface="Arial"/>
                </a:rPr>
                <a:t>► </a:t>
              </a:r>
              <a:r>
                <a:rPr lang="en-US" altLang="ko-KR" sz="1400" dirty="0" err="1" smtClean="0"/>
                <a:t>Url</a:t>
              </a:r>
              <a:r>
                <a:rPr lang="en-US" altLang="ko-KR" sz="1400" dirty="0" smtClean="0"/>
                <a:t> :</a:t>
              </a:r>
              <a:endParaRPr lang="ko-KR" alt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316" y="119675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학습 모델과 미리 </a:t>
            </a:r>
            <a:r>
              <a:rPr lang="ko-KR" altLang="en-US" sz="1400" dirty="0"/>
              <a:t>학습된 </a:t>
            </a:r>
            <a:r>
              <a:rPr lang="ko-KR" altLang="en-US" sz="1400" dirty="0" smtClean="0"/>
              <a:t>가중치 선택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00808"/>
            <a:ext cx="6964065" cy="4700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4316" y="1248305"/>
            <a:ext cx="15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(3) </a:t>
            </a:r>
            <a:r>
              <a:rPr lang="ko-KR" altLang="en-US" sz="1400" dirty="0" smtClean="0"/>
              <a:t>동영상 활용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878740" y="1844824"/>
            <a:ext cx="5544616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45299" y="1660158"/>
            <a:ext cx="201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외국 시연 동영상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40921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808" y="3326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</a:t>
            </a:r>
            <a:r>
              <a:rPr lang="en-US" altLang="ko-KR" dirty="0"/>
              <a:t>1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알아서 척척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8069" y="1556792"/>
            <a:ext cx="74168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프로젝트 소개</a:t>
            </a:r>
            <a:br>
              <a:rPr lang="ko-KR" altLang="en-US" sz="1400" dirty="0" smtClean="0"/>
            </a:br>
            <a:r>
              <a:rPr lang="en-US" altLang="ko-KR" sz="1400" dirty="0" smtClean="0"/>
              <a:t>- ‘</a:t>
            </a:r>
            <a:r>
              <a:rPr lang="ko-KR" altLang="en-US" sz="1400" dirty="0" smtClean="0"/>
              <a:t>인공지능 스마트 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식물 관리 시스템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개발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적용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가정용 스마트 텃밭 상자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사무실용 스마트 화분 등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3526" y="4067440"/>
            <a:ext cx="6768752" cy="1384995"/>
            <a:chOff x="971600" y="4067440"/>
            <a:chExt cx="6768752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4067440"/>
              <a:ext cx="1872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6"/>
                  </a:solidFill>
                </a:rPr>
                <a:t>‘1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명</a:t>
              </a:r>
              <a:r>
                <a:rPr lang="en-US" altLang="ko-KR" sz="1600" b="1" dirty="0" smtClean="0">
                  <a:solidFill>
                    <a:schemeClr val="accent6"/>
                  </a:solidFill>
                </a:rPr>
                <a:t>’</a:t>
              </a:r>
              <a:r>
                <a:rPr lang="ko-KR" altLang="en-US" sz="1600" b="1" dirty="0" smtClean="0">
                  <a:solidFill>
                    <a:schemeClr val="accent6"/>
                  </a:solidFill>
                </a:rPr>
                <a:t> 고객의 요구</a:t>
              </a:r>
              <a:endParaRPr lang="ko-KR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4067440"/>
              <a:ext cx="41044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00B050"/>
                  </a:solidFill>
                </a:rPr>
                <a:t>“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식물을 키우고 있는데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00B050"/>
                  </a:solidFill>
                </a:rPr>
                <a:t>바쁘다 보니까 식물들을 </a:t>
              </a: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관리하기가 힘들어요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 smtClean="0">
                <a:solidFill>
                  <a:srgbClr val="00B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00B050"/>
                  </a:solidFill>
                </a:rPr>
                <a:t>자동으로 관리해 주는 뭔가를 만들어 주세요</a:t>
              </a:r>
              <a:r>
                <a:rPr lang="en-US" altLang="ko-KR" sz="1400" b="1" dirty="0" smtClean="0">
                  <a:solidFill>
                    <a:srgbClr val="00B050"/>
                  </a:solidFill>
                </a:rPr>
                <a:t>.”</a:t>
              </a:r>
              <a:endParaRPr lang="ko-KR" altLang="en-US" sz="1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068122" y="3067749"/>
            <a:ext cx="6916043" cy="3384376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1494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0650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구글에서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'fire', 'fire accident', 'forest fire'</a:t>
            </a:r>
            <a:r>
              <a:rPr lang="ko-KR" altLang="en-US" sz="1200" dirty="0"/>
              <a:t>와 같은 </a:t>
            </a:r>
            <a:r>
              <a:rPr lang="ko-KR" altLang="en-US" sz="1200" dirty="0" smtClean="0"/>
              <a:t>키워드로 </a:t>
            </a:r>
            <a:r>
              <a:rPr lang="en-US" altLang="ko-KR" sz="1200" dirty="0"/>
              <a:t>'</a:t>
            </a:r>
            <a:r>
              <a:rPr lang="ko-KR" altLang="en-US" sz="1200" dirty="0"/>
              <a:t>화재 장면</a:t>
            </a:r>
            <a:r>
              <a:rPr lang="en-US" altLang="ko-KR" sz="1200" dirty="0"/>
              <a:t>' </a:t>
            </a:r>
            <a:r>
              <a:rPr lang="ko-KR" altLang="en-US" sz="1200" dirty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장을 </a:t>
            </a:r>
            <a:r>
              <a:rPr lang="ko-KR" altLang="en-US" sz="1200" dirty="0" smtClean="0"/>
              <a:t>확보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4289"/>
            <a:ext cx="5996108" cy="259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8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4265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/>
              <a:t>사용 목적에 맞게 </a:t>
            </a:r>
            <a:r>
              <a:rPr lang="ko-KR" altLang="en-US" sz="1200" dirty="0" smtClean="0"/>
              <a:t>이미지 </a:t>
            </a:r>
            <a:r>
              <a:rPr lang="en-US" altLang="ko-KR" sz="1200" dirty="0"/>
              <a:t>238</a:t>
            </a:r>
            <a:r>
              <a:rPr lang="ko-KR" altLang="en-US" sz="1200" dirty="0"/>
              <a:t>장 중 </a:t>
            </a:r>
            <a:r>
              <a:rPr lang="en-US" altLang="ko-KR" sz="1200" dirty="0"/>
              <a:t>192</a:t>
            </a:r>
            <a:r>
              <a:rPr lang="ko-KR" altLang="en-US" sz="1200" dirty="0" smtClean="0"/>
              <a:t>장을 </a:t>
            </a:r>
            <a:r>
              <a:rPr lang="en-US" altLang="ko-KR" sz="1200" dirty="0" err="1" smtClean="0"/>
              <a:t>fire_train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46</a:t>
            </a:r>
            <a:r>
              <a:rPr lang="ko-KR" altLang="en-US" sz="1200" dirty="0"/>
              <a:t>장을 </a:t>
            </a:r>
            <a:r>
              <a:rPr lang="en-US" altLang="ko-KR" sz="1200" dirty="0" err="1"/>
              <a:t>fire_test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분할하여 </a:t>
            </a:r>
            <a:r>
              <a:rPr lang="en-US" altLang="ko-KR" sz="1200" dirty="0" smtClean="0"/>
              <a:t>dataset </a:t>
            </a:r>
            <a:r>
              <a:rPr lang="ko-KR" altLang="en-US" sz="1200" dirty="0" smtClean="0"/>
              <a:t>폴더 준비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28" y="1442659"/>
            <a:ext cx="2462048" cy="926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28752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 </a:t>
            </a:r>
            <a:r>
              <a:rPr lang="ko-KR" altLang="en-US" sz="1200" dirty="0" smtClean="0"/>
              <a:t>하기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- </a:t>
            </a:r>
            <a:r>
              <a:rPr lang="ko-KR" altLang="en-US" sz="1200" dirty="0" smtClean="0"/>
              <a:t>프로그램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LabelImage</a:t>
            </a:r>
            <a:r>
              <a:rPr lang="en-US" altLang="ko-KR" sz="1200" dirty="0" smtClean="0"/>
              <a:t>‘ / </a:t>
            </a:r>
            <a:r>
              <a:rPr lang="ko-KR" altLang="en-US" sz="1200" dirty="0" smtClean="0"/>
              <a:t>설치 코드 </a:t>
            </a:r>
            <a:r>
              <a:rPr lang="en-US" altLang="ko-KR" sz="1200" dirty="0" smtClean="0"/>
              <a:t>: python3 install </a:t>
            </a:r>
            <a:r>
              <a:rPr lang="en-US" altLang="ko-KR" sz="1200" dirty="0" err="1" smtClean="0"/>
              <a:t>labelImg</a:t>
            </a:r>
            <a:r>
              <a:rPr lang="en-US" altLang="ko-KR" sz="1200" dirty="0" smtClean="0"/>
              <a:t>  / </a:t>
            </a:r>
            <a:r>
              <a:rPr lang="ko-KR" altLang="en-US" sz="1200" dirty="0" smtClean="0"/>
              <a:t>실행 코드 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labelImg</a:t>
            </a:r>
            <a:endParaRPr lang="en-US" altLang="ko-KR" sz="1200" dirty="0"/>
          </a:p>
        </p:txBody>
      </p:sp>
      <p:pic>
        <p:nvPicPr>
          <p:cNvPr id="9" name="라벨링작업_Tri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4" y="3685511"/>
            <a:ext cx="5062979" cy="26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48880"/>
            <a:ext cx="5277856" cy="1426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77072"/>
            <a:ext cx="2699405" cy="2433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1304987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④ </a:t>
            </a:r>
            <a:r>
              <a:rPr lang="ko-KR" altLang="en-US" sz="1200" dirty="0" err="1" smtClean="0"/>
              <a:t>라벨링</a:t>
            </a:r>
            <a:r>
              <a:rPr lang="en-US" altLang="ko-KR" sz="1200" dirty="0" smtClean="0"/>
              <a:t>(Labeling)</a:t>
            </a:r>
            <a:r>
              <a:rPr lang="ko-KR" altLang="en-US" sz="1200" dirty="0" smtClean="0"/>
              <a:t>의 결과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데이터로부터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검출하고자 하는 대상의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(class)’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위치 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포함되어 </a:t>
            </a:r>
            <a:r>
              <a:rPr lang="ko-KR" altLang="en-US" sz="1200" dirty="0"/>
              <a:t>있는 </a:t>
            </a:r>
            <a:r>
              <a:rPr lang="en-US" altLang="ko-KR" sz="1200" dirty="0" smtClean="0"/>
              <a:t>xml </a:t>
            </a:r>
            <a:r>
              <a:rPr lang="ko-KR" altLang="en-US" sz="1200" dirty="0"/>
              <a:t>형식의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24" y="4730996"/>
            <a:ext cx="3240360" cy="11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276" y="134076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이후의 데이터 처리 과정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xml </a:t>
            </a:r>
            <a:r>
              <a:rPr lang="en-US" altLang="ko-KR" sz="1200" dirty="0"/>
              <a:t>file</a:t>
            </a:r>
            <a:r>
              <a:rPr lang="ko-KR" altLang="en-US" sz="1200" dirty="0"/>
              <a:t>을 </a:t>
            </a:r>
            <a:r>
              <a:rPr lang="en-US" altLang="ko-KR" sz="1200" dirty="0" smtClean="0"/>
              <a:t>csv </a:t>
            </a:r>
            <a:r>
              <a:rPr lang="en-US" altLang="ko-KR" sz="1200" dirty="0"/>
              <a:t>file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변환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latin typeface="+mn-ea"/>
              </a:rPr>
              <a:t>python3 xml_2_csv.py </a:t>
            </a:r>
            <a:endParaRPr lang="ko-KR" altLang="en-US" sz="12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en-US" altLang="ko-KR" sz="1200" dirty="0"/>
              <a:t>csv file</a:t>
            </a:r>
            <a:r>
              <a:rPr lang="ko-KR" altLang="en-US" sz="1200" dirty="0"/>
              <a:t>을 </a:t>
            </a:r>
            <a:r>
              <a:rPr lang="en-US" altLang="ko-KR" sz="1200" dirty="0" err="1" smtClean="0"/>
              <a:t>TFRecord</a:t>
            </a:r>
            <a:r>
              <a:rPr lang="en-US" altLang="ko-KR" sz="1200" dirty="0" smtClean="0"/>
              <a:t>  file</a:t>
            </a:r>
            <a:r>
              <a:rPr lang="ko-KR" altLang="en-US" sz="1200" dirty="0" smtClean="0"/>
              <a:t>로 변환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: python3 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=data/train_labels.csv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train.record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   python3 </a:t>
            </a:r>
            <a:r>
              <a:rPr lang="en-US" altLang="ko-KR" sz="1200" dirty="0"/>
              <a:t>generate_TFRecord.py --</a:t>
            </a:r>
            <a:r>
              <a:rPr lang="en-US" altLang="ko-KR" sz="1200" dirty="0" err="1"/>
              <a:t>csv_input</a:t>
            </a:r>
            <a:r>
              <a:rPr lang="en-US" altLang="ko-KR" sz="1200" dirty="0"/>
              <a:t>=data/test_labels.csv --</a:t>
            </a:r>
            <a:r>
              <a:rPr lang="en-US" altLang="ko-KR" sz="1200" dirty="0" err="1"/>
              <a:t>output_path</a:t>
            </a:r>
            <a:r>
              <a:rPr lang="en-US" altLang="ko-KR" sz="1200" dirty="0"/>
              <a:t>=data/</a:t>
            </a:r>
            <a:r>
              <a:rPr lang="en-US" altLang="ko-KR" sz="1200" dirty="0" err="1"/>
              <a:t>test.record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5"/>
            <a:ext cx="5616624" cy="2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7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789040"/>
            <a:ext cx="7450980" cy="1732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090" y="6093296"/>
            <a:ext cx="549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인식률과 정확성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데이터의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‘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전처리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(preprocessing)’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가 좌우한다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5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51608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⑥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인공 </a:t>
            </a:r>
            <a:r>
              <a:rPr lang="ko-KR" altLang="en-US" sz="1200" dirty="0" smtClean="0"/>
              <a:t>지능은 </a:t>
            </a:r>
            <a:r>
              <a:rPr lang="en-US" altLang="ko-KR" sz="1200" dirty="0" err="1"/>
              <a:t>TFRecord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file </a:t>
            </a:r>
            <a:r>
              <a:rPr lang="ko-KR" altLang="en-US" sz="1200" dirty="0" smtClean="0"/>
              <a:t>형태로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제공되는 학습 </a:t>
            </a:r>
            <a:r>
              <a:rPr lang="ko-KR" altLang="en-US" sz="1200" dirty="0"/>
              <a:t>대상의 </a:t>
            </a:r>
            <a:r>
              <a:rPr lang="en-US" altLang="ko-KR" sz="1200" dirty="0"/>
              <a:t>'</a:t>
            </a:r>
            <a:r>
              <a:rPr lang="ko-KR" altLang="en-US" sz="1200" dirty="0"/>
              <a:t>이름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dirty="0"/>
              <a:t>'</a:t>
            </a:r>
            <a:r>
              <a:rPr lang="ko-KR" altLang="en-US" sz="1200" dirty="0"/>
              <a:t>위치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기준으로 학습을 </a:t>
            </a:r>
            <a:r>
              <a:rPr lang="ko-KR" altLang="en-US" sz="1200" dirty="0"/>
              <a:t>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2768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⑦ </a:t>
            </a:r>
            <a:r>
              <a:rPr lang="ko-KR" altLang="en-US" sz="1200" dirty="0" smtClean="0"/>
              <a:t>데이터 처리 과정 정리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8" y="3645024"/>
            <a:ext cx="4767984" cy="2709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86000" y="275958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이미지 획득 → </a:t>
            </a:r>
            <a:r>
              <a:rPr lang="ko-KR" altLang="en-US" sz="1400" dirty="0" err="1">
                <a:solidFill>
                  <a:srgbClr val="FF0000"/>
                </a:solidFill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</a:rPr>
              <a:t> → </a:t>
            </a:r>
            <a:r>
              <a:rPr lang="en-US" altLang="ko-KR" sz="1400" dirty="0">
                <a:solidFill>
                  <a:srgbClr val="FF0000"/>
                </a:solidFill>
              </a:rPr>
              <a:t>xml → csv → </a:t>
            </a:r>
            <a:r>
              <a:rPr lang="en-US" altLang="ko-KR" sz="1400" dirty="0" err="1">
                <a:solidFill>
                  <a:srgbClr val="FF0000"/>
                </a:solidFill>
              </a:rPr>
              <a:t>TFRecord</a:t>
            </a:r>
            <a:r>
              <a:rPr lang="en-US" altLang="ko-KR" sz="1400" dirty="0">
                <a:solidFill>
                  <a:srgbClr val="FF0000"/>
                </a:solidFill>
              </a:rPr>
              <a:t> file 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8388"/>
            <a:ext cx="1026368" cy="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2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412776"/>
            <a:ext cx="80648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※ 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결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론</a:t>
            </a:r>
            <a:r>
              <a:rPr lang="ko-KR" alt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정확하게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전처리</a:t>
            </a:r>
            <a:r>
              <a:rPr lang="en-US" altLang="ko-KR" sz="1200" dirty="0" smtClean="0"/>
              <a:t>(preprocessing)’</a:t>
            </a:r>
            <a:r>
              <a:rPr lang="ko-KR" altLang="en-US" sz="1200" dirty="0" smtClean="0"/>
              <a:t> 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학습을 많이 하면 </a:t>
            </a:r>
            <a:r>
              <a:rPr lang="ko-KR" altLang="en-US" sz="1200" dirty="0"/>
              <a:t>할 수록 인공 지능은 보다 정확하게 </a:t>
            </a:r>
            <a:r>
              <a:rPr lang="en-US" altLang="ko-KR" sz="1200" dirty="0"/>
              <a:t>'Fire"</a:t>
            </a:r>
            <a:r>
              <a:rPr lang="ko-KR" altLang="en-US" sz="1200" dirty="0"/>
              <a:t>라고 판단되는 부분을 </a:t>
            </a:r>
            <a:r>
              <a:rPr lang="ko-KR" altLang="en-US" sz="1200" dirty="0" smtClean="0"/>
              <a:t>이름 </a:t>
            </a:r>
            <a:r>
              <a:rPr lang="en-US" altLang="ko-KR" sz="1200" dirty="0"/>
              <a:t>'Fire'</a:t>
            </a:r>
            <a:r>
              <a:rPr lang="ko-KR" altLang="en-US" sz="1200" dirty="0"/>
              <a:t>와 함께 네모 박스</a:t>
            </a:r>
            <a:r>
              <a:rPr lang="en-US" altLang="ko-KR" sz="1200" dirty="0"/>
              <a:t>(Bounding Box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형태로 </a:t>
            </a:r>
            <a:r>
              <a:rPr lang="ko-KR" altLang="en-US" sz="1200" dirty="0"/>
              <a:t>표시해 주게 된다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►► </a:t>
            </a:r>
            <a:r>
              <a:rPr lang="ko-KR" altLang="en-US" sz="1200" dirty="0" smtClean="0">
                <a:solidFill>
                  <a:srgbClr val="FF0000"/>
                </a:solidFill>
                <a:latin typeface="Arial"/>
                <a:cs typeface="Arial"/>
              </a:rPr>
              <a:t>인식률과 정확성이 높아지게 된다</a:t>
            </a:r>
            <a:r>
              <a:rPr lang="en-US" altLang="ko-KR" sz="12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6" y="3847394"/>
            <a:ext cx="7450980" cy="1732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93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493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50878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① </a:t>
            </a:r>
            <a:r>
              <a:rPr lang="ko-KR" altLang="en-US" sz="1200" dirty="0"/>
              <a:t>인공지능 모델을 활용하여 학습을 시키는 과정은 </a:t>
            </a:r>
            <a:r>
              <a:rPr lang="ko-KR" altLang="en-US" sz="1200" dirty="0" smtClean="0"/>
              <a:t>처리할 </a:t>
            </a:r>
            <a:r>
              <a:rPr lang="ko-KR" altLang="en-US" sz="1200" dirty="0"/>
              <a:t>작업량이 상당히 많기 </a:t>
            </a:r>
            <a:r>
              <a:rPr lang="ko-KR" altLang="en-US" sz="1200" dirty="0" smtClean="0"/>
              <a:t>때문에</a:t>
            </a:r>
            <a:r>
              <a:rPr lang="en-US" altLang="ko-KR" sz="1200" dirty="0"/>
              <a:t> </a:t>
            </a:r>
            <a:r>
              <a:rPr lang="ko-KR" altLang="en-US" sz="1200" dirty="0"/>
              <a:t>성능 좋은 </a:t>
            </a:r>
            <a:r>
              <a:rPr lang="en-US" altLang="ko-KR" sz="1200" dirty="0" err="1"/>
              <a:t>gpu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필수다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0" y="2060848"/>
            <a:ext cx="4770276" cy="203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993521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② 대안 마련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</a:t>
            </a:r>
            <a:r>
              <a:rPr lang="en-US" altLang="ko-KR" sz="1200" dirty="0" smtClean="0"/>
              <a:t>(GCP) (</a:t>
            </a:r>
            <a:r>
              <a:rPr lang="ko-KR" altLang="en-US" sz="1200" dirty="0" smtClean="0"/>
              <a:t>무료 </a:t>
            </a:r>
            <a:r>
              <a:rPr lang="ko-KR" altLang="en-US" sz="1200" dirty="0" err="1" smtClean="0"/>
              <a:t>크래딧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달러 제공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GPU</a:t>
            </a:r>
            <a:r>
              <a:rPr lang="ko-KR" altLang="en-US" sz="1200" dirty="0" smtClean="0"/>
              <a:t>를 구매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- CPU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코어</a:t>
            </a:r>
            <a:r>
              <a:rPr lang="en-US" altLang="ko-KR" sz="1200" dirty="0" smtClean="0"/>
              <a:t>(RAM 15GB)  / </a:t>
            </a:r>
            <a:r>
              <a:rPr lang="en-US" altLang="ko-KR" sz="1200" dirty="0"/>
              <a:t>GPU : NVIDIA Tesla K80NVIDIA Tesla K80(RAM 24GB) 1</a:t>
            </a:r>
            <a:r>
              <a:rPr lang="ko-KR" altLang="en-US" sz="1200" dirty="0" smtClean="0"/>
              <a:t>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62068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#1. </a:t>
            </a:r>
            <a:r>
              <a:rPr lang="ko-KR" altLang="en-US" dirty="0" smtClean="0"/>
              <a:t>화재 장면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16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0287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학습시키기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052736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③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플랫폼에 접속</a:t>
            </a:r>
            <a:r>
              <a:rPr lang="en-US" altLang="ko-KR" sz="1200" dirty="0" smtClean="0"/>
              <a:t>, VM </a:t>
            </a:r>
            <a:r>
              <a:rPr lang="ko-KR" altLang="en-US" sz="1200" dirty="0" err="1" smtClean="0"/>
              <a:t>인스턴스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본인의 계정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실행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학습에 필요한 자료들 업로드</a:t>
            </a:r>
            <a:endParaRPr lang="en-US" altLang="ko-KR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13" y="1556792"/>
            <a:ext cx="3942518" cy="25081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" y="1556792"/>
            <a:ext cx="3942518" cy="1960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10" y="4742778"/>
            <a:ext cx="842493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④ 학습 진행 </a:t>
            </a:r>
            <a:r>
              <a:rPr lang="en-US" altLang="ko-KR" sz="1200" dirty="0" smtClean="0"/>
              <a:t>: batch = 24, epoch = 10,000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240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052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④</a:t>
            </a:r>
            <a:r>
              <a:rPr lang="ko-KR" altLang="en-US" sz="1200" smtClean="0"/>
              <a:t> 학습 동영상</a:t>
            </a:r>
            <a:endParaRPr lang="en-US" altLang="ko-KR" sz="1200" dirty="0"/>
          </a:p>
        </p:txBody>
      </p:sp>
      <p:pic>
        <p:nvPicPr>
          <p:cNvPr id="7" name="학습과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2060848"/>
            <a:ext cx="616905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16" y="34121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인공지능과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 만남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903915"/>
            <a:ext cx="55446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제품 개요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 재배에 관한 데이터 </a:t>
            </a:r>
            <a:r>
              <a:rPr lang="ko-KR" altLang="en-US" sz="1200" dirty="0" smtClean="0"/>
              <a:t>구축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식물 </a:t>
            </a:r>
            <a:r>
              <a:rPr lang="ko-KR" altLang="en-US" sz="1200" dirty="0"/>
              <a:t>인식 인공지능 프로그램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스마트 폰 카메라로 </a:t>
            </a:r>
            <a:r>
              <a:rPr lang="ko-KR" altLang="en-US" sz="1200" dirty="0"/>
              <a:t>해당 식물 </a:t>
            </a:r>
            <a:r>
              <a:rPr lang="ko-KR" altLang="en-US" sz="1200" dirty="0" smtClean="0"/>
              <a:t>인식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식물의 </a:t>
            </a:r>
            <a:r>
              <a:rPr lang="ko-KR" altLang="en-US" sz="1200" dirty="0" smtClean="0"/>
              <a:t>종류에 </a:t>
            </a:r>
            <a:r>
              <a:rPr lang="ko-KR" altLang="en-US" sz="1200" dirty="0"/>
              <a:t>따라 자동으로 최적의 습도와 </a:t>
            </a:r>
            <a:r>
              <a:rPr lang="en-US" altLang="ko-KR" sz="1200" dirty="0"/>
              <a:t>RGB </a:t>
            </a:r>
            <a:r>
              <a:rPr lang="ko-KR" altLang="en-US" sz="1200" dirty="0"/>
              <a:t>조명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각종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워터 펌프</a:t>
            </a:r>
            <a:r>
              <a:rPr lang="en-US" altLang="ko-KR" sz="1200" dirty="0"/>
              <a:t>, </a:t>
            </a:r>
            <a:r>
              <a:rPr lang="ko-KR" altLang="en-US" sz="1200" dirty="0"/>
              <a:t>식물용 </a:t>
            </a:r>
            <a:r>
              <a:rPr lang="en-US" altLang="ko-KR" sz="1200" dirty="0"/>
              <a:t>LED </a:t>
            </a:r>
            <a:r>
              <a:rPr lang="ko-KR" altLang="en-US" sz="1200" dirty="0" smtClean="0"/>
              <a:t>제어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/>
              <a:t>최적의 생육 조건유지 및 </a:t>
            </a:r>
            <a:r>
              <a:rPr lang="ko-KR" altLang="en-US" sz="1200" dirty="0" smtClean="0"/>
              <a:t>관리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92314"/>
            <a:ext cx="4202948" cy="23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1008"/>
            <a:ext cx="4172036" cy="23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826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결과 확인 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884335" y="1772816"/>
            <a:ext cx="5393915" cy="35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12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 </a:t>
            </a:r>
            <a:r>
              <a:rPr lang="en-US" altLang="ko-KR" dirty="0" smtClean="0"/>
              <a:t>#2.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628800"/>
            <a:ext cx="71927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1.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'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'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'</a:t>
            </a:r>
            <a:r>
              <a:rPr lang="ko-KR" altLang="en-US" sz="1400" dirty="0"/>
              <a:t>보안</a:t>
            </a:r>
            <a:r>
              <a:rPr lang="en-US" altLang="ko-KR" sz="1400" dirty="0"/>
              <a:t>'</a:t>
            </a:r>
            <a:r>
              <a:rPr lang="ko-KR" altLang="en-US" sz="1400" dirty="0"/>
              <a:t>에 취약한 환경에 노출되어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여성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가구</a:t>
            </a:r>
            <a:r>
              <a:rPr lang="en-US" altLang="ko-KR" sz="1400" dirty="0" smtClean="0"/>
              <a:t>'</a:t>
            </a:r>
            <a:r>
              <a:rPr lang="ko-KR" altLang="en-US" sz="1400" dirty="0"/>
              <a:t>를 위한 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보안 솔루션 </a:t>
            </a:r>
            <a:r>
              <a:rPr lang="ko-KR" altLang="en-US" sz="1400" dirty="0"/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9630" y="3589842"/>
            <a:ext cx="719277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/>
                <a:cs typeface="Arial"/>
              </a:rPr>
              <a:t>2.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방향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200" b="1" dirty="0" smtClean="0">
                <a:latin typeface="Arial"/>
                <a:cs typeface="Arial"/>
              </a:rPr>
              <a:t>►</a:t>
            </a:r>
            <a:r>
              <a:rPr lang="en-US" altLang="ko-KR" sz="1400" dirty="0" smtClean="0">
                <a:latin typeface="Arial"/>
                <a:cs typeface="Arial"/>
              </a:rPr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과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사람</a:t>
            </a:r>
            <a:r>
              <a:rPr lang="en-US" altLang="ko-KR" sz="1200" b="1" dirty="0" smtClean="0"/>
              <a:t>’</a:t>
            </a:r>
            <a:r>
              <a:rPr lang="ko-KR" altLang="en-US" sz="1200" b="1" dirty="0" smtClean="0"/>
              <a:t>을 구별하는 것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1324731" y="4466136"/>
            <a:ext cx="54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을 정확하게 구별할 수만 있다면</a:t>
            </a:r>
            <a:r>
              <a:rPr lang="en-US" altLang="ko-KR" sz="1200" b="1" dirty="0"/>
              <a:t>,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b="1" dirty="0"/>
              <a:t>​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"</a:t>
            </a:r>
            <a:r>
              <a:rPr lang="ko-KR" altLang="en-US" sz="1200" b="1" dirty="0"/>
              <a:t>집주인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만 허락이 되고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나머지 사람들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은 접근이 금지되는 보안 시스템을 만드는 </a:t>
            </a:r>
            <a:r>
              <a:rPr lang="ko-KR" altLang="en-US" sz="1200" b="1" dirty="0" smtClean="0"/>
              <a:t>것은 가능하지 않을까</a:t>
            </a:r>
            <a:r>
              <a:rPr lang="en-US" altLang="ko-KR" sz="1200" b="1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98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8" y="3140968"/>
            <a:ext cx="3456384" cy="236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9" y="3140967"/>
            <a:ext cx="3422641" cy="23641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6108" y="1412776"/>
            <a:ext cx="71927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latin typeface="Arial"/>
                <a:cs typeface="Arial"/>
              </a:rPr>
              <a:t>3.</a:t>
            </a:r>
            <a:r>
              <a:rPr lang="ko-KR" altLang="en-US" sz="1400" dirty="0" smtClean="0">
                <a:latin typeface="Arial"/>
                <a:cs typeface="Arial"/>
              </a:rPr>
              <a:t> </a:t>
            </a:r>
            <a:r>
              <a:rPr lang="ko-KR" altLang="en-US" sz="1400" dirty="0" smtClean="0"/>
              <a:t>목표 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 "</a:t>
            </a:r>
            <a:r>
              <a:rPr lang="en-US" altLang="ko-KR" sz="1400" dirty="0"/>
              <a:t>A"</a:t>
            </a:r>
            <a:r>
              <a:rPr lang="ko-KR" altLang="en-US" sz="1400" dirty="0"/>
              <a:t>라는 사람과 </a:t>
            </a:r>
            <a:r>
              <a:rPr lang="en-US" altLang="ko-KR" sz="1400" dirty="0"/>
              <a:t>"B"</a:t>
            </a:r>
            <a:r>
              <a:rPr lang="ko-KR" altLang="en-US" sz="1400" dirty="0"/>
              <a:t>라는 사람을 </a:t>
            </a:r>
            <a:r>
              <a:rPr lang="ko-KR" altLang="en-US" sz="1400" dirty="0" smtClean="0"/>
              <a:t>다른 존재로 </a:t>
            </a:r>
            <a:r>
              <a:rPr lang="ko-KR" altLang="en-US" sz="1400" dirty="0"/>
              <a:t>구별</a:t>
            </a:r>
            <a:r>
              <a:rPr lang="en-US" altLang="ko-KR" sz="1400" dirty="0"/>
              <a:t>(Detecting) </a:t>
            </a:r>
            <a:r>
              <a:rPr lang="ko-KR" altLang="en-US" sz="1400" dirty="0"/>
              <a:t>할 수 있게 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634205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4.</a:t>
            </a:r>
            <a:r>
              <a:rPr lang="ko-KR" altLang="en-US" sz="1400" dirty="0" smtClean="0">
                <a:latin typeface="Arial"/>
                <a:cs typeface="Arial"/>
              </a:rPr>
              <a:t> 학습 방법에 대한 가설 설정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23" y="2276872"/>
            <a:ext cx="4191553" cy="35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1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0886" y="5949280"/>
            <a:ext cx="473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정확성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에는 </a:t>
            </a:r>
            <a:r>
              <a:rPr lang="ko-KR" altLang="en-US" sz="1200" dirty="0"/>
              <a:t>분명하게 차이가 있을 것이라 생각하기 때문에 특정 확률 값 이상만 </a:t>
            </a:r>
            <a:r>
              <a:rPr lang="en-US" altLang="ko-KR" sz="1200" dirty="0"/>
              <a:t>'</a:t>
            </a:r>
            <a:r>
              <a:rPr lang="ko-KR" altLang="en-US" sz="1200" dirty="0"/>
              <a:t>집주인</a:t>
            </a:r>
            <a:r>
              <a:rPr lang="en-US" altLang="ko-KR" sz="1200" dirty="0"/>
              <a:t>'</a:t>
            </a:r>
            <a:r>
              <a:rPr lang="ko-KR" altLang="en-US" sz="1200" dirty="0"/>
              <a:t>으로 인식하도록 프로그램을 짜는 것도 하나의 방법이 될 것이라 생각합니다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7" y="1367308"/>
            <a:ext cx="5210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7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79630" y="1340768"/>
            <a:ext cx="719277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가설설정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82358" y="1761290"/>
            <a:ext cx="67020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'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이미지를 모아서</a:t>
            </a:r>
            <a:r>
              <a:rPr lang="en-US" altLang="ko-KR" sz="1200" dirty="0" smtClean="0"/>
              <a:t>, 'person</a:t>
            </a:r>
            <a:r>
              <a:rPr lang="en-US" altLang="ko-KR" sz="1200" dirty="0"/>
              <a:t>'</a:t>
            </a:r>
            <a:r>
              <a:rPr lang="ko-KR" altLang="en-US" sz="1200" dirty="0"/>
              <a:t>이라고 </a:t>
            </a: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Labeling)</a:t>
            </a:r>
            <a:r>
              <a:rPr lang="ko-KR" altLang="en-US" sz="1200" dirty="0"/>
              <a:t>을 한다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 smtClean="0"/>
              <a:t>드라마 </a:t>
            </a:r>
            <a:r>
              <a:rPr lang="ko-KR" altLang="en-US" sz="1200" dirty="0"/>
              <a:t>도깨비에 나오는 남자 </a:t>
            </a:r>
            <a:r>
              <a:rPr lang="ko-KR" altLang="en-US" sz="1200" dirty="0" smtClean="0"/>
              <a:t>주인공</a:t>
            </a:r>
            <a:r>
              <a:rPr lang="en-US" altLang="ko-KR" sz="1200" dirty="0" smtClean="0"/>
              <a:t>('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‘)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사진을 모아서 </a:t>
            </a:r>
            <a:r>
              <a:rPr lang="en-US" altLang="ko-KR" sz="1200" dirty="0"/>
              <a:t>'</a:t>
            </a:r>
            <a:r>
              <a:rPr lang="ko-KR" altLang="en-US" sz="1200" dirty="0"/>
              <a:t>공유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얼굴 </a:t>
            </a:r>
            <a:r>
              <a:rPr lang="ko-KR" altLang="en-US" sz="1200" dirty="0" smtClean="0"/>
              <a:t>부분만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'</a:t>
            </a:r>
            <a:r>
              <a:rPr lang="en-US" altLang="ko-KR" sz="1200" dirty="0" err="1" smtClean="0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3. 'person' </a:t>
            </a:r>
            <a:r>
              <a:rPr lang="ko-KR" altLang="en-US" sz="1200" dirty="0"/>
              <a:t>및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GongYu</a:t>
            </a:r>
            <a:r>
              <a:rPr lang="en-US" altLang="ko-KR" sz="1200" dirty="0"/>
              <a:t>'</a:t>
            </a:r>
            <a:r>
              <a:rPr lang="ko-KR" altLang="en-US" sz="1200" dirty="0"/>
              <a:t>라고 </a:t>
            </a:r>
            <a:r>
              <a:rPr lang="ko-KR" altLang="en-US" sz="1200" dirty="0" err="1"/>
              <a:t>라벨링을</a:t>
            </a:r>
            <a:r>
              <a:rPr lang="ko-KR" altLang="en-US" sz="1200" dirty="0"/>
              <a:t> 한 자료를 가지고서 학습을 시킨다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학습의 결과를 가지고 드라마 도깨비의 각 장면에 적용시켜 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​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결과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배우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사람이면서</a:t>
            </a:r>
            <a:r>
              <a:rPr lang="en-US" altLang="ko-KR" sz="1200" dirty="0" smtClean="0"/>
              <a:t> ‘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얼굴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신체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1</a:t>
            </a:r>
            <a:r>
              <a:rPr lang="ko-KR" altLang="en-US" sz="1200" dirty="0"/>
              <a:t>개씩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Bounding </a:t>
            </a:r>
            <a:r>
              <a:rPr lang="en-US" altLang="ko-KR" sz="1200" dirty="0"/>
              <a:t>Box</a:t>
            </a:r>
            <a:r>
              <a:rPr lang="ko-KR" altLang="en-US" sz="1200" dirty="0"/>
              <a:t>가 생길 것이고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나머지 배우님들은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사람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이므로 신체에만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Bounding </a:t>
            </a:r>
            <a:r>
              <a:rPr lang="en-US" altLang="ko-KR" sz="12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Box</a:t>
            </a:r>
            <a:r>
              <a:rPr lang="ko-KR" altLang="en-US" sz="1200" dirty="0"/>
              <a:t>가 생겨서 </a:t>
            </a:r>
            <a:r>
              <a:rPr lang="ko-KR" altLang="en-US" sz="1200" dirty="0" smtClean="0"/>
              <a:t>서로 </a:t>
            </a:r>
            <a:r>
              <a:rPr lang="ko-KR" altLang="en-US" sz="1200" dirty="0"/>
              <a:t>구별이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960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9630" y="1340768"/>
            <a:ext cx="71927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rial"/>
                <a:cs typeface="Arial"/>
              </a:rPr>
              <a:t>[ </a:t>
            </a:r>
            <a:r>
              <a:rPr lang="ko-KR" altLang="en-US" sz="1400" dirty="0" smtClean="0">
                <a:latin typeface="Arial"/>
                <a:cs typeface="Arial"/>
              </a:rPr>
              <a:t>예상되는 결과 </a:t>
            </a:r>
            <a:r>
              <a:rPr lang="en-US" altLang="ko-KR" sz="1400" dirty="0" smtClean="0">
                <a:latin typeface="Arial"/>
                <a:cs typeface="Arial"/>
              </a:rPr>
              <a:t>]</a:t>
            </a:r>
            <a:endParaRPr lang="ko-KR" altLang="en-US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043111" y="1916832"/>
            <a:ext cx="5057775" cy="4181475"/>
            <a:chOff x="2043111" y="1916832"/>
            <a:chExt cx="5057775" cy="418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111" y="1916832"/>
              <a:ext cx="5057775" cy="41814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93181" y="2006447"/>
              <a:ext cx="1507705" cy="39604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209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3788" y="1356737"/>
            <a:ext cx="3816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/>
              <a:t>'</a:t>
            </a:r>
            <a:r>
              <a:rPr lang="ko-KR" altLang="en-US" sz="2000" b="1" dirty="0"/>
              <a:t>공유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라는 </a:t>
            </a:r>
            <a:r>
              <a:rPr lang="ko-KR" altLang="en-US" sz="2000" b="1" dirty="0" smtClean="0"/>
              <a:t>배우님에 대한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정의</a:t>
            </a:r>
            <a:r>
              <a:rPr lang="en-US" altLang="ko-KR" sz="2000" b="1" dirty="0" smtClean="0"/>
              <a:t>'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57" y="2276872"/>
            <a:ext cx="4938886" cy="1481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56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5036" y="13111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학습에 사용할 모델 결정 및 수정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3303" y="1618927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smtClean="0"/>
              <a:t>학습 모델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SSD_Mobilenet</a:t>
            </a:r>
            <a:r>
              <a:rPr lang="en-US" altLang="ko-KR" sz="1200" dirty="0" smtClean="0"/>
              <a:t> 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참조 </a:t>
            </a:r>
            <a:r>
              <a:rPr lang="en-US" altLang="ko-KR" sz="1200" dirty="0" smtClean="0"/>
              <a:t>: YouTube</a:t>
            </a:r>
            <a:r>
              <a:rPr lang="ko-KR" altLang="en-US" sz="1200" dirty="0" smtClean="0"/>
              <a:t> 동영상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구글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검색</a:t>
            </a:r>
            <a:r>
              <a:rPr lang="en-US" altLang="ko-KR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③ </a:t>
            </a:r>
            <a:r>
              <a:rPr lang="ko-KR" altLang="en-US" sz="1200" dirty="0" smtClean="0"/>
              <a:t>수정사항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버전 및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구현 목적에 맞게 작동되도록 수정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19556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작업 환경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69379"/>
              </p:ext>
            </p:extLst>
          </p:nvPr>
        </p:nvGraphicFramePr>
        <p:xfrm>
          <a:off x="827584" y="3699621"/>
          <a:ext cx="6525846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923"/>
                <a:gridCol w="3262923"/>
              </a:tblGrid>
              <a:tr h="345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작업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노트북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학습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구글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</a:t>
                      </a:r>
                      <a:endParaRPr lang="ko-KR" altLang="en-US" sz="1200" dirty="0"/>
                    </a:p>
                  </a:txBody>
                  <a:tcPr/>
                </a:tc>
              </a:tr>
              <a:tr h="1239120"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</a:t>
                      </a:r>
                      <a:r>
                        <a:rPr lang="en-US" altLang="ko-KR" sz="1200" dirty="0" smtClean="0"/>
                        <a:t> CPU 2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 RAM  8GB)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smtClean="0"/>
                        <a:t>내장 그래픽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gpu</a:t>
                      </a:r>
                      <a:r>
                        <a:rPr lang="en-US" altLang="ko-KR" sz="1200" dirty="0" smtClean="0"/>
                        <a:t>(X)</a:t>
                      </a:r>
                      <a:endParaRPr lang="ko-KR" altLang="en-US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CPU 4</a:t>
                      </a:r>
                      <a:r>
                        <a:rPr lang="ko-KR" altLang="en-US" sz="1200" dirty="0" smtClean="0"/>
                        <a:t>코어</a:t>
                      </a:r>
                      <a:r>
                        <a:rPr lang="en-US" altLang="ko-KR" sz="1200" dirty="0" smtClean="0"/>
                        <a:t>(RAM 15GB),  </a:t>
                      </a:r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en-US" altLang="ko-KR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en-US" altLang="ko-KR" sz="1200" dirty="0" smtClean="0"/>
                        <a:t>GPU : NVIDIA Tesla K80(RAM 24GB) 1</a:t>
                      </a:r>
                      <a:r>
                        <a:rPr lang="ko-KR" altLang="en-US" sz="1200" dirty="0" smtClean="0"/>
                        <a:t>개</a:t>
                      </a:r>
                      <a:endParaRPr lang="en-US" altLang="ko-KR" sz="1200" dirty="0" smtClean="0"/>
                    </a:p>
                    <a:p>
                      <a:pPr fontAlgn="base">
                        <a:lnSpc>
                          <a:spcPct val="200000"/>
                        </a:lnSpc>
                      </a:pPr>
                      <a:r>
                        <a:rPr lang="ko-KR" altLang="en-US" sz="1200" dirty="0" smtClean="0">
                          <a:latin typeface="Arial"/>
                          <a:cs typeface="Arial"/>
                        </a:rPr>
                        <a:t>• </a:t>
                      </a:r>
                      <a:r>
                        <a:rPr lang="ko-KR" altLang="en-US" sz="1200" dirty="0" err="1" smtClean="0"/>
                        <a:t>우분투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16.04(</a:t>
                      </a:r>
                      <a:r>
                        <a:rPr lang="ko-KR" altLang="en-US" sz="1200" dirty="0" err="1" smtClean="0"/>
                        <a:t>리눅스</a:t>
                      </a:r>
                      <a:r>
                        <a:rPr lang="ko-KR" altLang="en-US" sz="1200" dirty="0" smtClean="0"/>
                        <a:t> 환경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943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10559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준비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66619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①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YouTube </a:t>
            </a:r>
            <a:r>
              <a:rPr lang="ko-KR" altLang="en-US" sz="1200" dirty="0" smtClean="0"/>
              <a:t>동영상을 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 및 </a:t>
            </a:r>
            <a:r>
              <a:rPr lang="ko-KR" altLang="en-US" sz="1200" dirty="0" err="1" smtClean="0"/>
              <a:t>공유님</a:t>
            </a:r>
            <a:r>
              <a:rPr lang="ko-KR" altLang="en-US" sz="1200" dirty="0" smtClean="0"/>
              <a:t> 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장을 준비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220486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② </a:t>
            </a:r>
            <a:r>
              <a:rPr lang="ko-KR" altLang="en-US" sz="1200" dirty="0" smtClean="0"/>
              <a:t>이미지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장 중에서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장은 학습 데이터</a:t>
            </a:r>
            <a:r>
              <a:rPr lang="en-US" altLang="ko-KR" sz="1200" dirty="0" smtClean="0"/>
              <a:t>, 200</a:t>
            </a:r>
            <a:r>
              <a:rPr lang="ko-KR" altLang="en-US" sz="1200" dirty="0" smtClean="0"/>
              <a:t>장은 </a:t>
            </a:r>
            <a:r>
              <a:rPr lang="ko-KR" altLang="en-US" sz="1200" dirty="0" err="1" smtClean="0"/>
              <a:t>태스트</a:t>
            </a:r>
            <a:r>
              <a:rPr lang="ko-KR" altLang="en-US" sz="1200" dirty="0" smtClean="0"/>
              <a:t> 데이터로 분할하여 </a:t>
            </a:r>
            <a:r>
              <a:rPr lang="en-US" altLang="ko-KR" sz="1200" dirty="0" smtClean="0"/>
              <a:t>dataset</a:t>
            </a:r>
            <a:r>
              <a:rPr lang="ko-KR" altLang="en-US" sz="1200" dirty="0" smtClean="0"/>
              <a:t> 폴더 준비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635923" cy="2814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7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11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하드웨어 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170080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소프트웨어  </a:t>
            </a:r>
            <a:endParaRPr lang="ko-KR" altLang="en-US" sz="1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711010045"/>
              </p:ext>
            </p:extLst>
          </p:nvPr>
        </p:nvGraphicFramePr>
        <p:xfrm>
          <a:off x="539552" y="2204864"/>
          <a:ext cx="312000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76286836"/>
              </p:ext>
            </p:extLst>
          </p:nvPr>
        </p:nvGraphicFramePr>
        <p:xfrm>
          <a:off x="4860032" y="2492896"/>
          <a:ext cx="3384376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0332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12776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처리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라벨링</a:t>
            </a:r>
            <a:r>
              <a:rPr lang="en-US" altLang="ko-KR" sz="1400" dirty="0" smtClean="0"/>
              <a:t>(Labeling) </a:t>
            </a:r>
            <a:r>
              <a:rPr lang="en-US" altLang="ko-KR" sz="1400" dirty="0"/>
              <a:t>→ xml → csv →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 file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63" y="1988840"/>
            <a:ext cx="5760640" cy="2546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445224"/>
            <a:ext cx="3024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9. </a:t>
            </a:r>
            <a:r>
              <a:rPr lang="ko-KR" altLang="en-US" sz="1400" dirty="0" smtClean="0"/>
              <a:t>학습시키기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batch=32,  </a:t>
            </a:r>
            <a:r>
              <a:rPr lang="ko-KR" altLang="en-US" sz="1200" dirty="0" smtClean="0"/>
              <a:t>학습 횟수</a:t>
            </a:r>
            <a:r>
              <a:rPr lang="en-US" altLang="ko-KR" sz="1200" dirty="0" smtClean="0"/>
              <a:t>(epoch) = 15,000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26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3914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10. </a:t>
            </a:r>
            <a:r>
              <a:rPr lang="ko-KR" altLang="en-US" sz="1400" dirty="0" smtClean="0"/>
              <a:t>결과 확인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789566" y="1772816"/>
            <a:ext cx="5616623" cy="351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6206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검출</a:t>
            </a:r>
            <a:r>
              <a:rPr lang="en-US" altLang="ko-KR" dirty="0" smtClean="0"/>
              <a:t>(Detection) </a:t>
            </a:r>
            <a:r>
              <a:rPr lang="ko-KR" altLang="en-US" dirty="0" smtClean="0"/>
              <a:t>구현 과정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특정한 사람의 얼굴 인식하기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81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32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Face ID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r>
              <a:rPr lang="en-US" altLang="ko-KR" dirty="0" smtClean="0"/>
              <a:t>Siamese Network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Triplet Loss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08801" y="4130653"/>
            <a:ext cx="308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</a:t>
            </a:r>
            <a:r>
              <a:rPr lang="ko-KR" altLang="en-US" sz="1000" dirty="0" smtClean="0"/>
              <a:t>두 </a:t>
            </a:r>
            <a:r>
              <a:rPr lang="ko-KR" altLang="en-US" sz="1000" dirty="0"/>
              <a:t>개의 입력에 대해 독립적으로 두 개의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신경망을 </a:t>
            </a:r>
            <a:r>
              <a:rPr lang="ko-KR" altLang="en-US" sz="1000" dirty="0"/>
              <a:t>실행한 뒤 비교하는 </a:t>
            </a:r>
            <a:r>
              <a:rPr lang="ko-KR" altLang="en-US" sz="1000" dirty="0" smtClean="0"/>
              <a:t>아이디어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1" y="1929611"/>
            <a:ext cx="3155790" cy="1734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7584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/>
                <a:cs typeface="Arial"/>
              </a:rPr>
              <a:t>1.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샴</a:t>
            </a:r>
            <a:r>
              <a:rPr lang="ko-KR" altLang="en-US" sz="1200" dirty="0" smtClean="0"/>
              <a:t> 네트워크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23318" y="1566566"/>
            <a:ext cx="1430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/>
                <a:cs typeface="Arial"/>
              </a:rPr>
              <a:t>2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ko-KR" altLang="en-US" sz="1200" dirty="0" err="1" smtClean="0"/>
              <a:t>삼중항</a:t>
            </a:r>
            <a:r>
              <a:rPr lang="ko-KR" altLang="en-US" sz="1200" dirty="0" smtClean="0"/>
              <a:t> 손실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42" y="1952202"/>
            <a:ext cx="1786529" cy="93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0" y="1929611"/>
            <a:ext cx="1786529" cy="9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0518" y="2834494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같은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2726" y="2890957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</a:t>
            </a:r>
            <a:r>
              <a:rPr lang="ko-KR" altLang="en-US" sz="1000" dirty="0"/>
              <a:t>른</a:t>
            </a:r>
            <a:r>
              <a:rPr lang="ko-KR" altLang="en-US" sz="1000" dirty="0" smtClean="0"/>
              <a:t> 사람간의 손실 </a:t>
            </a:r>
            <a:r>
              <a:rPr lang="en-US" altLang="ko-KR" sz="1000" dirty="0" smtClean="0"/>
              <a:t>Loss</a:t>
            </a:r>
            <a:endParaRPr lang="ko-KR" altLang="en-US" sz="1000" dirty="0"/>
          </a:p>
        </p:txBody>
      </p:sp>
      <p:sp>
        <p:nvSpPr>
          <p:cNvPr id="9" name="아래쪽 화살표 8"/>
          <p:cNvSpPr/>
          <p:nvPr/>
        </p:nvSpPr>
        <p:spPr>
          <a:xfrm>
            <a:off x="5675547" y="3178030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547755" y="3234493"/>
            <a:ext cx="114118" cy="21602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80578" y="350347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70C0"/>
                </a:solidFill>
              </a:rPr>
              <a:t>A, P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786" y="357063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A, N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39342" y="4130653"/>
            <a:ext cx="36587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Arial"/>
                <a:cs typeface="Arial"/>
              </a:rPr>
              <a:t>► 같은 사람간의 손실은 최소</a:t>
            </a:r>
            <a:r>
              <a:rPr lang="en-US" altLang="ko-KR" sz="1000" dirty="0" smtClean="0">
                <a:latin typeface="Arial"/>
                <a:cs typeface="Arial"/>
              </a:rPr>
              <a:t>, </a:t>
            </a:r>
            <a:r>
              <a:rPr lang="ko-KR" altLang="en-US" sz="1000" dirty="0" smtClean="0">
                <a:latin typeface="Arial"/>
                <a:cs typeface="Arial"/>
              </a:rPr>
              <a:t>다른 사람간의 손실은 최대가   </a:t>
            </a:r>
            <a:endParaRPr lang="en-US" altLang="ko-KR" sz="1000" dirty="0" smtClean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/>
                <a:cs typeface="Arial"/>
              </a:rPr>
              <a:t> </a:t>
            </a:r>
            <a:r>
              <a:rPr lang="en-US" altLang="ko-KR" sz="1000" dirty="0" smtClean="0">
                <a:latin typeface="Arial"/>
                <a:cs typeface="Arial"/>
              </a:rPr>
              <a:t>  </a:t>
            </a:r>
            <a:r>
              <a:rPr lang="ko-KR" altLang="en-US" sz="1000" dirty="0" smtClean="0">
                <a:latin typeface="Arial"/>
                <a:cs typeface="Arial"/>
              </a:rPr>
              <a:t>되도록 학습을 진행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2138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620688"/>
            <a:ext cx="526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Face ID </a:t>
            </a:r>
            <a:r>
              <a:rPr lang="ko-KR" altLang="en-US" dirty="0" smtClean="0"/>
              <a:t>구현 사례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872" y="1844824"/>
            <a:ext cx="2749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 1. </a:t>
            </a:r>
            <a:r>
              <a:rPr lang="ko-KR" altLang="en-US" sz="1200" dirty="0" smtClean="0">
                <a:latin typeface="Arial"/>
                <a:cs typeface="Arial"/>
              </a:rPr>
              <a:t>가정 </a:t>
            </a:r>
            <a:r>
              <a:rPr lang="en-US" altLang="ko-KR" sz="1200" dirty="0" smtClean="0">
                <a:latin typeface="Arial"/>
                <a:cs typeface="Arial"/>
              </a:rPr>
              <a:t>: 5</a:t>
            </a:r>
            <a:r>
              <a:rPr lang="ko-KR" altLang="en-US" sz="1200" dirty="0" smtClean="0">
                <a:latin typeface="Arial"/>
                <a:cs typeface="Arial"/>
              </a:rPr>
              <a:t>명의 직원</a:t>
            </a:r>
            <a:r>
              <a:rPr lang="en-US" altLang="ko-KR" sz="1200" dirty="0" smtClean="0">
                <a:latin typeface="Arial"/>
                <a:cs typeface="Arial"/>
              </a:rPr>
              <a:t>(</a:t>
            </a:r>
            <a:r>
              <a:rPr lang="en-US" altLang="ko-KR" sz="1200" dirty="0" err="1" smtClean="0">
                <a:latin typeface="Arial"/>
                <a:cs typeface="Arial"/>
              </a:rPr>
              <a:t>gongyu</a:t>
            </a:r>
            <a:r>
              <a:rPr lang="en-US" altLang="ko-KR" sz="1200" dirty="0" smtClean="0">
                <a:latin typeface="Arial"/>
                <a:cs typeface="Arial"/>
              </a:rPr>
              <a:t>, </a:t>
            </a:r>
            <a:r>
              <a:rPr lang="en-US" altLang="ko-KR" sz="1200" dirty="0" err="1" smtClean="0">
                <a:latin typeface="Arial"/>
                <a:cs typeface="Arial"/>
              </a:rPr>
              <a:t>goeun</a:t>
            </a:r>
            <a:r>
              <a:rPr lang="en-US" altLang="ko-KR" sz="1200" dirty="0" smtClean="0">
                <a:latin typeface="Arial"/>
                <a:cs typeface="Arial"/>
              </a:rPr>
              <a:t>,    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  </a:t>
            </a:r>
            <a:r>
              <a:rPr lang="en-US" altLang="ko-KR" sz="1200" dirty="0" err="1" smtClean="0">
                <a:latin typeface="Arial"/>
                <a:cs typeface="Arial"/>
              </a:rPr>
              <a:t>dongwook</a:t>
            </a:r>
            <a:r>
              <a:rPr lang="en-US" altLang="ko-KR" sz="1200" dirty="0" smtClean="0">
                <a:latin typeface="Arial"/>
                <a:cs typeface="Arial"/>
              </a:rPr>
              <a:t>, </a:t>
            </a:r>
            <a:r>
              <a:rPr lang="en-US" altLang="ko-KR" sz="1200" dirty="0" err="1" smtClean="0">
                <a:latin typeface="Arial"/>
                <a:cs typeface="Arial"/>
              </a:rPr>
              <a:t>taeri</a:t>
            </a:r>
            <a:r>
              <a:rPr lang="en-US" altLang="ko-KR" sz="1200" dirty="0" smtClean="0">
                <a:latin typeface="Arial"/>
                <a:cs typeface="Arial"/>
              </a:rPr>
              <a:t>, </a:t>
            </a:r>
            <a:r>
              <a:rPr lang="en-US" altLang="ko-KR" sz="1200" dirty="0" err="1" smtClean="0">
                <a:latin typeface="Arial"/>
                <a:cs typeface="Arial"/>
              </a:rPr>
              <a:t>seok</a:t>
            </a:r>
            <a:r>
              <a:rPr lang="en-US" altLang="ko-KR" sz="1200" dirty="0" smtClean="0">
                <a:latin typeface="Arial"/>
                <a:cs typeface="Arial"/>
              </a:rPr>
              <a:t> )</a:t>
            </a:r>
          </a:p>
          <a:p>
            <a:pPr>
              <a:lnSpc>
                <a:spcPct val="200000"/>
              </a:lnSpc>
            </a:pP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Arial"/>
                <a:cs typeface="Arial"/>
              </a:rPr>
              <a:t>2. </a:t>
            </a:r>
            <a:r>
              <a:rPr lang="ko-KR" altLang="en-US" sz="1200" dirty="0">
                <a:latin typeface="Arial"/>
                <a:cs typeface="Arial"/>
              </a:rPr>
              <a:t>목</a:t>
            </a:r>
            <a:r>
              <a:rPr lang="ko-KR" altLang="en-US" sz="1200" dirty="0" smtClean="0">
                <a:latin typeface="Arial"/>
                <a:cs typeface="Arial"/>
              </a:rPr>
              <a:t>표</a:t>
            </a:r>
            <a:r>
              <a:rPr lang="en-US" altLang="ko-KR" sz="1200" dirty="0" smtClean="0">
                <a:latin typeface="Arial"/>
                <a:cs typeface="Arial"/>
              </a:rPr>
              <a:t>: </a:t>
            </a:r>
            <a:r>
              <a:rPr lang="ko-KR" altLang="en-US" sz="1200" dirty="0" smtClean="0">
                <a:latin typeface="Arial"/>
                <a:cs typeface="Arial"/>
              </a:rPr>
              <a:t>화면 속 사람의 얼굴을 보고</a:t>
            </a:r>
            <a:r>
              <a:rPr lang="en-US" altLang="ko-KR" sz="1200" dirty="0" smtClean="0">
                <a:latin typeface="Arial"/>
                <a:cs typeface="Arial"/>
              </a:rPr>
              <a:t>,</a:t>
            </a:r>
            <a:r>
              <a:rPr lang="ko-KR" altLang="en-US" sz="1200" dirty="0" smtClean="0">
                <a:latin typeface="Arial"/>
                <a:cs typeface="Arial"/>
              </a:rPr>
              <a:t>   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</a:t>
            </a:r>
            <a:r>
              <a:rPr lang="ko-KR" altLang="en-US" sz="1200" dirty="0" smtClean="0">
                <a:latin typeface="Arial"/>
                <a:cs typeface="Arial"/>
              </a:rPr>
              <a:t>직원만 을 인식해서 시스템에서 </a:t>
            </a:r>
            <a:endParaRPr lang="en-US" altLang="ko-KR" sz="1200" dirty="0" smtClean="0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</a:t>
            </a:r>
            <a:r>
              <a:rPr lang="ko-KR" altLang="en-US" sz="1200" dirty="0" smtClean="0">
                <a:latin typeface="Arial"/>
                <a:cs typeface="Arial"/>
              </a:rPr>
              <a:t>출입 승인 메시지를 출력 해준다</a:t>
            </a:r>
            <a:r>
              <a:rPr lang="en-US" altLang="ko-KR" sz="1200" dirty="0" smtClean="0">
                <a:latin typeface="Arial"/>
                <a:cs typeface="Arial"/>
              </a:rPr>
              <a:t>.</a:t>
            </a:r>
            <a:r>
              <a:rPr lang="ko-KR" altLang="en-US" sz="1200" dirty="0" smtClean="0">
                <a:latin typeface="Arial"/>
                <a:cs typeface="Arial"/>
              </a:rPr>
              <a:t> </a:t>
            </a:r>
            <a:r>
              <a:rPr lang="en-US" altLang="ko-KR" sz="1200" dirty="0" smtClean="0">
                <a:latin typeface="Arial"/>
                <a:cs typeface="Arial"/>
              </a:rPr>
              <a:t>            </a:t>
            </a:r>
          </a:p>
        </p:txBody>
      </p:sp>
      <p:pic>
        <p:nvPicPr>
          <p:cNvPr id="6" name="Face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1880" y="1844824"/>
            <a:ext cx="5256584" cy="249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5598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 </a:t>
            </a:r>
            <a:r>
              <a:rPr lang="ko-KR" altLang="en-US" dirty="0" smtClean="0"/>
              <a:t>수단</a:t>
            </a:r>
            <a:r>
              <a:rPr lang="en-US" altLang="ko-KR" dirty="0" smtClean="0"/>
              <a:t> – ‘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으로부터 이미지 얻기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042863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동영상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이미지의 불연속적인 흐름</a:t>
            </a:r>
            <a:r>
              <a:rPr lang="en-US" altLang="ko-KR" sz="1400" dirty="0" smtClean="0"/>
              <a:t>,  30fps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초에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장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rial"/>
                <a:cs typeface="Arial"/>
              </a:rPr>
              <a:t>► </a:t>
            </a:r>
            <a:r>
              <a:rPr lang="ko-KR" altLang="en-US" sz="1200" dirty="0" smtClean="0"/>
              <a:t>명령어 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ffmpeg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err="1"/>
              <a:t>ss</a:t>
            </a:r>
            <a:r>
              <a:rPr lang="en-US" altLang="ko-KR" sz="1200" dirty="0"/>
              <a:t> [</a:t>
            </a:r>
            <a:r>
              <a:rPr lang="ko-KR" altLang="en-US" sz="1200" dirty="0"/>
              <a:t>시작시간</a:t>
            </a:r>
            <a:r>
              <a:rPr lang="en-US" altLang="ko-KR" sz="1200" dirty="0"/>
              <a:t>] -t [</a:t>
            </a:r>
            <a:r>
              <a:rPr lang="ko-KR" altLang="en-US" sz="1200" dirty="0"/>
              <a:t>길이</a:t>
            </a:r>
            <a:r>
              <a:rPr lang="en-US" altLang="ko-KR" sz="1200" dirty="0"/>
              <a:t>]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[</a:t>
            </a:r>
            <a:r>
              <a:rPr lang="ko-KR" altLang="en-US" sz="1200" dirty="0"/>
              <a:t>동영상이름</a:t>
            </a:r>
            <a:r>
              <a:rPr lang="en-US" altLang="ko-KR" sz="1200" dirty="0"/>
              <a:t>] -r [</a:t>
            </a:r>
            <a:r>
              <a:rPr lang="ko-KR" altLang="en-US" sz="1200" dirty="0" err="1"/>
              <a:t>프레임레이트</a:t>
            </a:r>
            <a:r>
              <a:rPr lang="en-US" altLang="ko-KR" sz="1200" dirty="0"/>
              <a:t>] -s [</a:t>
            </a:r>
            <a:r>
              <a:rPr lang="ko-KR" altLang="en-US" sz="1200" dirty="0"/>
              <a:t>출력해상도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[</a:t>
            </a:r>
            <a:r>
              <a:rPr lang="ko-KR" altLang="en-US" sz="1200" dirty="0"/>
              <a:t>이미지이름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예</a:t>
            </a:r>
            <a:r>
              <a:rPr lang="en-US" altLang="ko-KR" sz="1200" dirty="0" smtClean="0"/>
              <a:t>) </a:t>
            </a:r>
            <a:r>
              <a:rPr lang="en-US" altLang="ko-KR" sz="1200" dirty="0" err="1"/>
              <a:t>ffmpeg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/home/project/fire/fire6.mp4 -r 1 -s 480*270 /</a:t>
            </a:r>
            <a:r>
              <a:rPr lang="en-US" altLang="ko-KR" sz="1200" dirty="0" smtClean="0"/>
              <a:t>home/project/fire/</a:t>
            </a:r>
            <a:r>
              <a:rPr lang="en-US" altLang="ko-KR" sz="1200" dirty="0" err="1" smtClean="0"/>
              <a:t>fire_tmp</a:t>
            </a:r>
            <a:r>
              <a:rPr lang="en-US" altLang="ko-KR" sz="1200" dirty="0" smtClean="0"/>
              <a:t>/f%d.jpg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err="1" smtClean="0"/>
              <a:t>Ffmpeg</a:t>
            </a:r>
            <a:r>
              <a:rPr lang="ko-KR" altLang="en-US" sz="1400" dirty="0" smtClean="0"/>
              <a:t>을 활용한 이미지 추출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550747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파일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만들어서 이미지 추출   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71600" y="4005064"/>
            <a:ext cx="418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외부입력 설정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interval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(input("frame interval : "))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259632" y="4736585"/>
            <a:ext cx="7660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vidcap</a:t>
            </a:r>
            <a:r>
              <a:rPr lang="en-US" altLang="ko-KR" sz="1200" dirty="0"/>
              <a:t> = cv2.VideoCapture('/</a:t>
            </a:r>
            <a:r>
              <a:rPr lang="en-US" altLang="ko-KR" sz="1200" dirty="0" smtClean="0"/>
              <a:t>home/project/test.mp4</a:t>
            </a:r>
            <a:r>
              <a:rPr lang="en-US" altLang="ko-KR" sz="1200" dirty="0"/>
              <a:t>') 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while </a:t>
            </a:r>
            <a:r>
              <a:rPr lang="en-US" altLang="ko-KR" sz="1200" dirty="0"/>
              <a:t>True:  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retval</a:t>
            </a:r>
            <a:r>
              <a:rPr lang="en-US" altLang="ko-KR" sz="1200" dirty="0"/>
              <a:t>, frame = </a:t>
            </a:r>
            <a:r>
              <a:rPr lang="en-US" altLang="ko-KR" sz="1200" dirty="0" err="1"/>
              <a:t>vidcap.read</a:t>
            </a:r>
            <a:r>
              <a:rPr lang="en-US" altLang="ko-KR" sz="1200" dirty="0"/>
              <a:t>()  #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캡처</a:t>
            </a:r>
            <a:r>
              <a:rPr lang="ko-KR" altLang="en-US" sz="1200" dirty="0"/>
              <a:t>    </a:t>
            </a:r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not </a:t>
            </a:r>
            <a:r>
              <a:rPr lang="en-US" altLang="ko-KR" sz="1200" dirty="0" err="1"/>
              <a:t>retval</a:t>
            </a:r>
            <a:r>
              <a:rPr lang="en-US" altLang="ko-KR" sz="1200" dirty="0"/>
              <a:t>:  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break    </a:t>
            </a:r>
          </a:p>
          <a:p>
            <a:r>
              <a:rPr lang="en-US" altLang="ko-KR" sz="1200" dirty="0" smtClean="0"/>
              <a:t>    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vidcap.get</a:t>
            </a:r>
            <a:r>
              <a:rPr lang="en-US" altLang="ko-KR" sz="1200" dirty="0"/>
              <a:t>(1)) % interval == </a:t>
            </a:r>
            <a:r>
              <a:rPr lang="en-US" altLang="ko-KR" sz="1200" dirty="0" smtClean="0"/>
              <a:t>0: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cv2.imwrite</a:t>
            </a:r>
            <a:r>
              <a:rPr lang="en-US" altLang="ko-KR" sz="1200" dirty="0"/>
              <a:t>("./images/%s.jpg" % </a:t>
            </a:r>
            <a:r>
              <a:rPr lang="en-US" altLang="ko-KR" sz="1200" dirty="0" err="1"/>
              <a:t>datetime.datetime.now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strftime</a:t>
            </a:r>
            <a:r>
              <a:rPr lang="en-US" altLang="ko-KR" sz="1200" dirty="0"/>
              <a:t>('%Y-%m-%d-%H:%M:%S'), frame)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971600" y="4396329"/>
            <a:ext cx="5472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설정한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외부 입력 값으로 원하는 속도로 이미지를 저장  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4180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31780"/>
            <a:ext cx="2201072" cy="220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486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0476" y="1979652"/>
            <a:ext cx="27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I ‘m a cook.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9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MVP </a:t>
            </a:r>
            <a:r>
              <a:rPr lang="ko-KR" altLang="en-US" dirty="0" smtClean="0"/>
              <a:t>구현 영상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1556792"/>
            <a:ext cx="504056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0002" y="970855"/>
            <a:ext cx="479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프로그래밍</a:t>
            </a:r>
            <a:r>
              <a:rPr lang="en-US" altLang="ko-KR" sz="1400" dirty="0"/>
              <a:t>(</a:t>
            </a:r>
            <a:r>
              <a:rPr lang="ko-KR" altLang="en-US" sz="1400" dirty="0" smtClean="0"/>
              <a:t>코딩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대하는 마음가짐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1844824"/>
            <a:ext cx="6375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‘</a:t>
            </a:r>
            <a:r>
              <a:rPr lang="ko-KR" altLang="en-US" sz="1200" dirty="0" smtClean="0"/>
              <a:t>프로그래머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아니라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메이커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프로그래밍을 못해서 못하는 것이 아니라 어떻게 사용하는지를 몰라서 못하는 것이다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세상은 </a:t>
            </a:r>
            <a:r>
              <a:rPr lang="ko-KR" altLang="en-US" sz="1200" dirty="0"/>
              <a:t>넓고 프로그램은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검색은 필수다</a:t>
            </a:r>
            <a:r>
              <a:rPr lang="en-US" altLang="ko-KR" sz="1200" dirty="0" smtClean="0"/>
              <a:t>”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프로그래밍 공부는 열심히 해야 한다</a:t>
            </a:r>
            <a:r>
              <a:rPr lang="en-US" altLang="ko-KR" sz="1200" dirty="0" smtClean="0"/>
              <a:t>. “</a:t>
            </a:r>
            <a:r>
              <a:rPr lang="ko-KR" altLang="en-US" sz="1200" dirty="0" smtClean="0"/>
              <a:t>알아야 고쳐 쓴다</a:t>
            </a:r>
            <a:r>
              <a:rPr lang="en-US" altLang="ko-KR" sz="1200" dirty="0" smtClean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95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98072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검색을 통해서 모방 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6" y="1877649"/>
            <a:ext cx="3629552" cy="1873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40466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식물 인식 인공지능 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31540"/>
            <a:ext cx="3816424" cy="1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2855</Words>
  <Application>Microsoft Office PowerPoint</Application>
  <PresentationFormat>화면 슬라이드 쇼(4:3)</PresentationFormat>
  <Paragraphs>420</Paragraphs>
  <Slides>65</Slides>
  <Notes>5</Notes>
  <HiddenSlides>0</HiddenSlides>
  <MMClips>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237</cp:revision>
  <dcterms:created xsi:type="dcterms:W3CDTF">2019-09-19T00:38:59Z</dcterms:created>
  <dcterms:modified xsi:type="dcterms:W3CDTF">2019-11-05T23:46:33Z</dcterms:modified>
</cp:coreProperties>
</file>